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1"/>
  </p:notesMasterIdLst>
  <p:handoutMasterIdLst>
    <p:handoutMasterId r:id="rId42"/>
  </p:handoutMasterIdLst>
  <p:sldIdLst>
    <p:sldId id="319" r:id="rId2"/>
    <p:sldId id="320" r:id="rId3"/>
    <p:sldId id="321" r:id="rId4"/>
    <p:sldId id="259" r:id="rId5"/>
    <p:sldId id="293" r:id="rId6"/>
    <p:sldId id="260" r:id="rId7"/>
    <p:sldId id="350" r:id="rId8"/>
    <p:sldId id="262" r:id="rId9"/>
    <p:sldId id="326" r:id="rId10"/>
    <p:sldId id="264" r:id="rId11"/>
    <p:sldId id="328" r:id="rId12"/>
    <p:sldId id="327" r:id="rId13"/>
    <p:sldId id="263" r:id="rId14"/>
    <p:sldId id="330" r:id="rId15"/>
    <p:sldId id="331" r:id="rId16"/>
    <p:sldId id="332" r:id="rId17"/>
    <p:sldId id="351" r:id="rId18"/>
    <p:sldId id="333" r:id="rId19"/>
    <p:sldId id="335" r:id="rId20"/>
    <p:sldId id="334" r:id="rId21"/>
    <p:sldId id="336" r:id="rId22"/>
    <p:sldId id="316" r:id="rId23"/>
    <p:sldId id="338" r:id="rId24"/>
    <p:sldId id="339" r:id="rId25"/>
    <p:sldId id="289" r:id="rId26"/>
    <p:sldId id="268" r:id="rId27"/>
    <p:sldId id="340" r:id="rId28"/>
    <p:sldId id="341" r:id="rId29"/>
    <p:sldId id="303" r:id="rId30"/>
    <p:sldId id="344" r:id="rId31"/>
    <p:sldId id="345" r:id="rId32"/>
    <p:sldId id="352" r:id="rId33"/>
    <p:sldId id="322" r:id="rId34"/>
    <p:sldId id="323" r:id="rId35"/>
    <p:sldId id="324" r:id="rId36"/>
    <p:sldId id="325" r:id="rId37"/>
    <p:sldId id="347" r:id="rId38"/>
    <p:sldId id="348" r:id="rId39"/>
    <p:sldId id="349" r:id="rId40"/>
  </p:sldIdLst>
  <p:sldSz cx="9144000" cy="6858000" type="screen4x3"/>
  <p:notesSz cx="7010400" cy="92964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mp; Objectives" id="{2E82C4B1-4EF6-C648-9C55-2BF6CD191542}">
          <p14:sldIdLst>
            <p14:sldId id="319"/>
            <p14:sldId id="320"/>
            <p14:sldId id="321"/>
            <p14:sldId id="259"/>
            <p14:sldId id="293"/>
          </p14:sldIdLst>
        </p14:section>
        <p14:section name="Section 1: The Inspiration Behind Tall Wood" id="{C16F8C26-4480-D04E-8D37-0D5D2059C2D3}">
          <p14:sldIdLst>
            <p14:sldId id="260"/>
            <p14:sldId id="350"/>
            <p14:sldId id="262"/>
            <p14:sldId id="326"/>
            <p14:sldId id="264"/>
            <p14:sldId id="328"/>
            <p14:sldId id="327"/>
          </p14:sldIdLst>
        </p14:section>
        <p14:section name="Section 2: Safety and Performance" id="{4EE2A937-B2B4-0644-B6F6-C7C849922A5A}">
          <p14:sldIdLst>
            <p14:sldId id="263"/>
            <p14:sldId id="330"/>
            <p14:sldId id="331"/>
            <p14:sldId id="332"/>
            <p14:sldId id="351"/>
            <p14:sldId id="333"/>
            <p14:sldId id="335"/>
            <p14:sldId id="334"/>
            <p14:sldId id="336"/>
            <p14:sldId id="316"/>
            <p14:sldId id="338"/>
            <p14:sldId id="339"/>
          </p14:sldIdLst>
        </p14:section>
        <p14:section name="Section 3: Tall Wood Around the World: Lessons Learned" id="{501C6879-FCD7-F648-A6DE-BFF2DF0F6E07}">
          <p14:sldIdLst>
            <p14:sldId id="289"/>
            <p14:sldId id="268"/>
            <p14:sldId id="340"/>
            <p14:sldId id="341"/>
          </p14:sldIdLst>
        </p14:section>
        <p14:section name="Section 4: Responsible Revolution" id="{0B0467A2-02AD-9840-9DBE-CB269510AD5A}">
          <p14:sldIdLst>
            <p14:sldId id="303"/>
            <p14:sldId id="344"/>
          </p14:sldIdLst>
        </p14:section>
        <p14:section name="Section 5: Appendix | Common Mass Timber Products" id="{BC8D93CE-39B4-46E6-8BF2-3AFB24C4963E}">
          <p14:sldIdLst>
            <p14:sldId id="345"/>
            <p14:sldId id="352"/>
            <p14:sldId id="322"/>
            <p14:sldId id="323"/>
            <p14:sldId id="324"/>
            <p14:sldId id="325"/>
          </p14:sldIdLst>
        </p14:section>
        <p14:section name="Section 6: Endnotes" id="{1FC8C601-01C6-4EC2-92C2-137267907E10}">
          <p14:sldIdLst>
            <p14:sldId id="347"/>
          </p14:sldIdLst>
        </p14:section>
        <p14:section name="Closing Information" id="{EA1C1FDD-16B8-E54D-A5E6-9ED80D8B0E4C}">
          <p14:sldIdLst>
            <p14:sldId id="348"/>
            <p14:sldId id="34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81D"/>
    <a:srgbClr val="95951F"/>
    <a:srgbClr val="FBF8EE"/>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64" autoAdjust="0"/>
    <p:restoredTop sz="74147" autoAdjust="0"/>
  </p:normalViewPr>
  <p:slideViewPr>
    <p:cSldViewPr>
      <p:cViewPr varScale="1">
        <p:scale>
          <a:sx n="86" d="100"/>
          <a:sy n="86" d="100"/>
        </p:scale>
        <p:origin x="187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64"/>
    </p:cViewPr>
  </p:sorterViewPr>
  <p:notesViewPr>
    <p:cSldViewPr>
      <p:cViewPr varScale="1">
        <p:scale>
          <a:sx n="54" d="100"/>
          <a:sy n="54" d="100"/>
        </p:scale>
        <p:origin x="-2460" y="-78"/>
      </p:cViewPr>
      <p:guideLst>
        <p:guide orient="horz" pos="3024"/>
        <p:guide pos="2304"/>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CA"/>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E19EE7B7-03A1-4F56-B40C-8CF1B7048304}" type="datetimeFigureOut">
              <a:rPr lang="en-CA" smtClean="0"/>
              <a:pPr/>
              <a:t>17/09/2015</a:t>
            </a:fld>
            <a:endParaRPr lang="en-CA"/>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CA"/>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3682FCA2-E8FC-411D-84D0-1EE06DDAB6CD}" type="slidenum">
              <a:rPr lang="en-CA" smtClean="0"/>
              <a:pPr/>
              <a:t>‹#›</a:t>
            </a:fld>
            <a:endParaRPr lang="en-CA"/>
          </a:p>
        </p:txBody>
      </p:sp>
    </p:spTree>
    <p:extLst>
      <p:ext uri="{BB962C8B-B14F-4D97-AF65-F5344CB8AC3E}">
        <p14:creationId xmlns:p14="http://schemas.microsoft.com/office/powerpoint/2010/main" val="278480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9AED57AD-5AA7-42CB-92FF-F4A64C34ED23}" type="datetimeFigureOut">
              <a:rPr lang="en-US" smtClean="0"/>
              <a:pPr/>
              <a:t>9/17/2015</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dirty="0" smtClean="0"/>
              <a:t>Click to edit Master text styles</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D204F0B4-E6CB-4BCA-AB7E-1EC5A251E5C8}" type="slidenum">
              <a:rPr lang="en-US" smtClean="0"/>
              <a:pPr/>
              <a:t>‹#›</a:t>
            </a:fld>
            <a:endParaRPr lang="en-US" dirty="0"/>
          </a:p>
        </p:txBody>
      </p:sp>
    </p:spTree>
    <p:extLst>
      <p:ext uri="{BB962C8B-B14F-4D97-AF65-F5344CB8AC3E}">
        <p14:creationId xmlns:p14="http://schemas.microsoft.com/office/powerpoint/2010/main" val="3069180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1.</a:t>
            </a:r>
          </a:p>
        </p:txBody>
      </p:sp>
      <p:sp>
        <p:nvSpPr>
          <p:cNvPr id="4" name="Slide Number Placeholder 3"/>
          <p:cNvSpPr>
            <a:spLocks noGrp="1"/>
          </p:cNvSpPr>
          <p:nvPr>
            <p:ph type="sldNum" sz="quarter" idx="10"/>
          </p:nvPr>
        </p:nvSpPr>
        <p:spPr/>
        <p:txBody>
          <a:bodyPr/>
          <a:lstStyle/>
          <a:p>
            <a:fld id="{D204F0B4-E6CB-4BCA-AB7E-1EC5A251E5C8}" type="slidenum">
              <a:rPr lang="en-US" smtClean="0"/>
              <a:pPr/>
              <a:t>1</a:t>
            </a:fld>
            <a:endParaRPr lang="en-US" dirty="0"/>
          </a:p>
        </p:txBody>
      </p:sp>
    </p:spTree>
    <p:extLst>
      <p:ext uri="{BB962C8B-B14F-4D97-AF65-F5344CB8AC3E}">
        <p14:creationId xmlns:p14="http://schemas.microsoft.com/office/powerpoint/2010/main" val="4028816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10. </a:t>
            </a:r>
          </a:p>
          <a:p>
            <a:r>
              <a:rPr lang="en-US" dirty="0" smtClean="0">
                <a:latin typeface="Calibri"/>
                <a:ea typeface="Calibri"/>
                <a:cs typeface="Times New Roman"/>
              </a:rPr>
              <a:t>From an environmental perspective, wood grows naturally and is renewable. Its carbon benefits derive from the fact that wood products continue to store carbon absorbed by the trees while growing, and wood manufacturing requires less energy and results in less greenhouse gas emissions than the manufacturing of other materials. Life cycle assessment studies consistently show that wood outperforms other materials in terms of embodied energy, air and water pollution, and global warming potential.</a:t>
            </a:r>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10</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a:ea typeface="Calibri"/>
                <a:cs typeface="Times New Roman"/>
              </a:rPr>
              <a:t>11.</a:t>
            </a:r>
          </a:p>
          <a:p>
            <a:r>
              <a:rPr lang="en-US" dirty="0" smtClean="0">
                <a:latin typeface="Calibri"/>
                <a:ea typeface="Calibri"/>
                <a:cs typeface="Times New Roman"/>
              </a:rPr>
              <a:t>The IBC allows five stories of wood-frame construction (plus a wood mezzanine) for most occupancy types, including multi-residential, and six stories for business. These buildings, which utilize dimension lumber and structural wood panels as well as engineered lumber components, have proven themselves to be cost-effective alternatives to light-gauge steel and concrete.</a:t>
            </a:r>
          </a:p>
          <a:p>
            <a:r>
              <a:rPr lang="en-US" dirty="0" smtClean="0">
                <a:latin typeface="Calibri"/>
                <a:ea typeface="Calibri"/>
                <a:cs typeface="Times New Roman"/>
              </a:rPr>
              <a:t> </a:t>
            </a:r>
          </a:p>
          <a:p>
            <a:r>
              <a:rPr lang="en-US" dirty="0" smtClean="0">
                <a:latin typeface="Calibri"/>
                <a:ea typeface="Calibri"/>
                <a:cs typeface="Times New Roman"/>
              </a:rPr>
              <a:t>From a cost perspective, mass timber products cannot compete with light wood frame construction for most low- and mid-rise projects. Rather, engineered for strength and dimensional stability, mass timber offers an alternative to steel and concrete where light wood framing may not be applicable.</a:t>
            </a:r>
          </a:p>
          <a:p>
            <a:r>
              <a:rPr lang="en-US" dirty="0" smtClean="0">
                <a:latin typeface="Calibri"/>
                <a:ea typeface="Calibri"/>
                <a:cs typeface="Times New Roman"/>
              </a:rPr>
              <a:t> </a:t>
            </a:r>
          </a:p>
          <a:p>
            <a:r>
              <a:rPr lang="en-US" dirty="0" smtClean="0">
                <a:latin typeface="Calibri"/>
                <a:ea typeface="Calibri"/>
                <a:cs typeface="Times New Roman"/>
              </a:rPr>
              <a:t>For example, the U.S. CLT Handbook says that CLT becomes more cost competitive at higher building heights or sizes, indicating that mass timber products may be an attractive choice for mid-rise, industrial, retail (one to two stories), and educational (two to three stories) buildings.</a:t>
            </a:r>
          </a:p>
          <a:p>
            <a:r>
              <a:rPr lang="en-US" dirty="0" smtClean="0">
                <a:latin typeface="Calibri"/>
                <a:ea typeface="Calibri"/>
                <a:cs typeface="Times New Roman"/>
              </a:rPr>
              <a:t> </a:t>
            </a:r>
          </a:p>
          <a:p>
            <a:r>
              <a:rPr lang="en-US" dirty="0" smtClean="0">
                <a:latin typeface="Calibri"/>
                <a:ea typeface="Calibri"/>
                <a:cs typeface="Times New Roman"/>
              </a:rPr>
              <a:t>Adding to their cost advantage, mass timber structures can generally be erected much more quickly than structures made from other materials. </a:t>
            </a:r>
          </a:p>
          <a:p>
            <a:r>
              <a:rPr lang="en-US" dirty="0" smtClean="0">
                <a:latin typeface="Calibri"/>
                <a:ea typeface="Calibri"/>
                <a:cs typeface="Times New Roman"/>
              </a:rPr>
              <a:t> </a:t>
            </a:r>
          </a:p>
          <a:p>
            <a:r>
              <a:rPr lang="en-US" dirty="0" smtClean="0">
                <a:latin typeface="Calibri"/>
                <a:ea typeface="Calibri"/>
                <a:cs typeface="Times New Roman"/>
              </a:rPr>
              <a:t>Development company Lend Lease estimates that the $11-million Forté apartment building in Melbourne, Australia was built 30 percent faster because the materials were prefabricated.</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30565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a:ea typeface="Calibri"/>
                <a:cs typeface="Times New Roman"/>
              </a:rPr>
              <a:t>12.</a:t>
            </a:r>
          </a:p>
          <a:p>
            <a:r>
              <a:rPr lang="en-US" dirty="0" smtClean="0">
                <a:latin typeface="Calibri"/>
                <a:ea typeface="Calibri"/>
                <a:cs typeface="Times New Roman"/>
              </a:rPr>
              <a:t>Rising 10 stories, Forté is Australia’s first CLT building and first high-rise timber apartment. At its time of completion, it was the tallest timber apartment in the world.  </a:t>
            </a:r>
            <a:br>
              <a:rPr lang="en-US" dirty="0" smtClean="0">
                <a:latin typeface="Calibri"/>
                <a:ea typeface="Calibri"/>
                <a:cs typeface="Times New Roman"/>
              </a:rPr>
            </a:br>
            <a:r>
              <a:rPr lang="en-US" dirty="0" smtClean="0">
                <a:latin typeface="Calibri"/>
                <a:ea typeface="Calibri"/>
                <a:cs typeface="Times New Roman"/>
              </a:rPr>
              <a:t/>
            </a:r>
            <a:br>
              <a:rPr lang="en-US" dirty="0" smtClean="0">
                <a:latin typeface="Calibri"/>
                <a:ea typeface="Calibri"/>
                <a:cs typeface="Times New Roman"/>
              </a:rPr>
            </a:br>
            <a:r>
              <a:rPr lang="en-US" dirty="0" smtClean="0">
                <a:latin typeface="Calibri"/>
                <a:ea typeface="Calibri"/>
                <a:cs typeface="Times New Roman"/>
              </a:rPr>
              <a:t>The developer and contractor, Lend Lease, used a conventional platform-based CLT system to build the $11-million project, which includes 23 apartments and four townhouses. Speed of construction was a huge benefit to the global company; Lend Lease estimated that they cut construction time by 30 percent. Construction began in February 2012; they began installing the CLT in May and completed the wood portion of the structure in August.  </a:t>
            </a:r>
            <a:br>
              <a:rPr lang="en-US" dirty="0" smtClean="0">
                <a:latin typeface="Calibri"/>
                <a:ea typeface="Calibri"/>
                <a:cs typeface="Times New Roman"/>
              </a:rPr>
            </a:br>
            <a:r>
              <a:rPr lang="en-US" dirty="0" smtClean="0">
                <a:latin typeface="Calibri"/>
                <a:ea typeface="Calibri"/>
                <a:cs typeface="Times New Roman"/>
              </a:rPr>
              <a:t/>
            </a:r>
            <a:br>
              <a:rPr lang="en-US" dirty="0" smtClean="0">
                <a:latin typeface="Calibri"/>
                <a:ea typeface="Calibri"/>
                <a:cs typeface="Times New Roman"/>
              </a:rPr>
            </a:br>
            <a:r>
              <a:rPr lang="en-US" dirty="0" smtClean="0">
                <a:latin typeface="Calibri"/>
                <a:ea typeface="Calibri"/>
                <a:cs typeface="Times New Roman"/>
              </a:rPr>
              <a:t>While they chose CLT in part because it met safety and quality requirements, Lend Lease cites the environmental benefits as their primary reason for building the tall building out of wood. Forté was expected to be the first 5 Star Green-Star As Built-certified residential building in Australia. And by using CLT, the structure will reduce CO2 equivalent emissions by more than 1,400 tons when compared to concrete and steel—the equivalent of removing 345 cars from Melbourne’s roads for a year.  </a:t>
            </a:r>
          </a:p>
          <a:p>
            <a:r>
              <a:rPr lang="en-US" dirty="0" smtClean="0">
                <a:latin typeface="Calibri"/>
                <a:ea typeface="Calibri"/>
                <a:cs typeface="Times New Roman"/>
              </a:rPr>
              <a:t> </a:t>
            </a:r>
          </a:p>
          <a:p>
            <a:r>
              <a:rPr lang="en-US" dirty="0" smtClean="0">
                <a:latin typeface="Calibri"/>
                <a:ea typeface="Calibri"/>
                <a:cs typeface="Times New Roman"/>
              </a:rPr>
              <a:t>Lend Lease reported that costs to build Forté with CLT were comparable with that of using concrete. Going forward, they said they plan to develop 30 to 50 percent of their Australian apartment projects using CLT. </a:t>
            </a:r>
          </a:p>
          <a:p>
            <a:endParaRPr lang="en-CA" dirty="0" smtClean="0"/>
          </a:p>
        </p:txBody>
      </p:sp>
      <p:sp>
        <p:nvSpPr>
          <p:cNvPr id="4" name="Slide Number Placeholder 3"/>
          <p:cNvSpPr>
            <a:spLocks noGrp="1"/>
          </p:cNvSpPr>
          <p:nvPr>
            <p:ph type="sldNum" sz="quarter" idx="10"/>
          </p:nvPr>
        </p:nvSpPr>
        <p:spPr/>
        <p:txBody>
          <a:bodyPr/>
          <a:lstStyle/>
          <a:p>
            <a:fld id="{D204F0B4-E6CB-4BCA-AB7E-1EC5A251E5C8}" type="slidenum">
              <a:rPr lang="en-US" smtClean="0"/>
              <a:pPr/>
              <a:t>12</a:t>
            </a:fld>
            <a:endParaRPr lang="en-US" dirty="0"/>
          </a:p>
        </p:txBody>
      </p:sp>
    </p:spTree>
    <p:extLst>
      <p:ext uri="{BB962C8B-B14F-4D97-AF65-F5344CB8AC3E}">
        <p14:creationId xmlns:p14="http://schemas.microsoft.com/office/powerpoint/2010/main" val="3409597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13.</a:t>
            </a:r>
          </a:p>
          <a:p>
            <a:r>
              <a:rPr lang="en-US" b="1" dirty="0" smtClean="0">
                <a:latin typeface="Calibri"/>
                <a:ea typeface="Calibri"/>
                <a:cs typeface="Times New Roman"/>
              </a:rPr>
              <a:t>SECTION 2:</a:t>
            </a:r>
            <a:r>
              <a:rPr lang="en-US" dirty="0" smtClean="0">
                <a:latin typeface="Calibri"/>
                <a:ea typeface="Calibri"/>
                <a:cs typeface="Times New Roman"/>
              </a:rPr>
              <a:t> Safety and Performance</a:t>
            </a:r>
          </a:p>
          <a:p>
            <a:pPr marL="330521" indent="-330521">
              <a:buFont typeface="+mj-lt"/>
              <a:buAutoNum type="arabicPeriod"/>
            </a:pPr>
            <a:r>
              <a:rPr lang="en-US" dirty="0" smtClean="0">
                <a:latin typeface="Calibri"/>
                <a:ea typeface="Calibri"/>
                <a:cs typeface="Times New Roman"/>
              </a:rPr>
              <a:t>Structural performance: </a:t>
            </a:r>
            <a:r>
              <a:rPr lang="en-US" i="1" dirty="0" smtClean="0">
                <a:latin typeface="Calibri"/>
                <a:ea typeface="Calibri"/>
                <a:cs typeface="Times New Roman"/>
              </a:rPr>
              <a:t>Treet</a:t>
            </a:r>
            <a:endParaRPr lang="en-US" dirty="0" smtClean="0">
              <a:latin typeface="Calibri"/>
              <a:ea typeface="Calibri"/>
              <a:cs typeface="Times New Roman"/>
            </a:endParaRPr>
          </a:p>
          <a:p>
            <a:pPr marL="330521" indent="-330521">
              <a:buFont typeface="+mj-lt"/>
              <a:buAutoNum type="arabicPeriod"/>
            </a:pPr>
            <a:r>
              <a:rPr lang="en-US" dirty="0" smtClean="0">
                <a:latin typeface="Calibri"/>
                <a:ea typeface="Calibri"/>
                <a:cs typeface="Times New Roman"/>
              </a:rPr>
              <a:t>Tall Wood fire safety</a:t>
            </a:r>
          </a:p>
          <a:p>
            <a:pPr marL="716130" lvl="1" indent="-275434">
              <a:buFont typeface="+mj-lt"/>
              <a:buAutoNum type="romanLcPeriod"/>
            </a:pPr>
            <a:r>
              <a:rPr lang="en-US" dirty="0" smtClean="0">
                <a:ea typeface="Calibri"/>
                <a:cs typeface="Times New Roman"/>
              </a:rPr>
              <a:t>CLT fire testing results</a:t>
            </a:r>
          </a:p>
          <a:p>
            <a:pPr marL="330521" indent="-330521">
              <a:buFont typeface="+mj-lt"/>
              <a:buAutoNum type="arabicPeriod"/>
            </a:pPr>
            <a:r>
              <a:rPr lang="en-US" dirty="0" smtClean="0">
                <a:latin typeface="Calibri"/>
                <a:ea typeface="Calibri"/>
                <a:cs typeface="Times New Roman"/>
              </a:rPr>
              <a:t>Structural/seismic performance</a:t>
            </a:r>
          </a:p>
          <a:p>
            <a:pPr marL="716130" lvl="1" indent="-275434">
              <a:buFont typeface="+mj-lt"/>
              <a:buAutoNum type="romanLcPeriod"/>
            </a:pPr>
            <a:r>
              <a:rPr lang="en-US" dirty="0" smtClean="0">
                <a:ea typeface="Calibri"/>
                <a:cs typeface="Times New Roman"/>
              </a:rPr>
              <a:t>Shake table testing</a:t>
            </a:r>
          </a:p>
          <a:p>
            <a:pPr marL="330521" indent="-330521">
              <a:buFont typeface="+mj-lt"/>
              <a:buAutoNum type="arabicPeriod"/>
            </a:pPr>
            <a:r>
              <a:rPr lang="en-US" dirty="0" smtClean="0">
                <a:latin typeface="Calibri"/>
                <a:ea typeface="Calibri"/>
                <a:cs typeface="Times New Roman"/>
              </a:rPr>
              <a:t>Thermal performance</a:t>
            </a:r>
          </a:p>
          <a:p>
            <a:pPr marL="330521" indent="-330521">
              <a:buFont typeface="+mj-lt"/>
              <a:buAutoNum type="arabicPeriod"/>
            </a:pPr>
            <a:r>
              <a:rPr lang="en-US" dirty="0" smtClean="0">
                <a:latin typeface="Calibri"/>
                <a:ea typeface="Calibri"/>
                <a:cs typeface="Times New Roman"/>
              </a:rPr>
              <a:t>Acoustical performance</a:t>
            </a:r>
          </a:p>
          <a:p>
            <a:pPr marL="330521" indent="-330521">
              <a:buFont typeface="+mj-lt"/>
              <a:buAutoNum type="arabicPeriod"/>
            </a:pPr>
            <a:r>
              <a:rPr lang="en-US" dirty="0" smtClean="0">
                <a:latin typeface="Calibri"/>
                <a:ea typeface="Calibri"/>
                <a:cs typeface="Times New Roman"/>
              </a:rPr>
              <a:t>Building height considerations</a:t>
            </a:r>
          </a:p>
          <a:p>
            <a:pPr marL="330521" indent="-330521">
              <a:buFont typeface="+mj-lt"/>
              <a:buAutoNum type="arabicPeriod"/>
            </a:pPr>
            <a:r>
              <a:rPr lang="en-US" dirty="0" smtClean="0">
                <a:latin typeface="Calibri"/>
                <a:ea typeface="Calibri"/>
                <a:cs typeface="Times New Roman"/>
              </a:rPr>
              <a:t>Eight stories of wood: </a:t>
            </a:r>
            <a:r>
              <a:rPr lang="en-US" i="1" dirty="0" smtClean="0">
                <a:latin typeface="Calibri"/>
                <a:ea typeface="Calibri"/>
                <a:cs typeface="Times New Roman"/>
              </a:rPr>
              <a:t>Bridport House</a:t>
            </a:r>
            <a:endParaRPr lang="en-US" dirty="0" smtClean="0">
              <a:latin typeface="Calibri"/>
              <a:ea typeface="Calibri"/>
              <a:cs typeface="Times New Roman"/>
            </a:endParaRPr>
          </a:p>
          <a:p>
            <a:pPr marL="330521" indent="-330521">
              <a:buFont typeface="+mj-lt"/>
              <a:buAutoNum type="arabicPeriod"/>
            </a:pPr>
            <a:r>
              <a:rPr lang="en-US" dirty="0" smtClean="0">
                <a:latin typeface="Calibri"/>
                <a:ea typeface="Calibri"/>
                <a:cs typeface="Times New Roman"/>
              </a:rPr>
              <a:t>Code approvals</a:t>
            </a:r>
          </a:p>
          <a:p>
            <a:pPr marL="330521" indent="-330521">
              <a:buFont typeface="+mj-lt"/>
              <a:buAutoNum type="arabicPeriod"/>
            </a:pPr>
            <a:r>
              <a:rPr lang="en-US" dirty="0" smtClean="0">
                <a:latin typeface="Calibri"/>
                <a:ea typeface="Calibri"/>
                <a:cs typeface="Times New Roman"/>
              </a:rPr>
              <a:t>Innovative construction: </a:t>
            </a:r>
            <a:r>
              <a:rPr lang="en-US" i="1" dirty="0" smtClean="0">
                <a:latin typeface="Calibri"/>
                <a:ea typeface="Calibri"/>
                <a:cs typeface="Times New Roman"/>
              </a:rPr>
              <a:t>Wood Innovation and Design Centre</a:t>
            </a:r>
            <a:endParaRPr lang="en-US" dirty="0" smtClean="0">
              <a:latin typeface="Calibri"/>
              <a:ea typeface="Calibri"/>
              <a:cs typeface="Times New Roman"/>
            </a:endParaRPr>
          </a:p>
          <a:p>
            <a:r>
              <a:rPr lang="en-US" dirty="0" smtClean="0">
                <a:latin typeface="Calibri"/>
                <a:ea typeface="Calibri"/>
                <a:cs typeface="Times New Roman"/>
              </a:rPr>
              <a:t> </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13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12656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14.</a:t>
            </a:r>
          </a:p>
          <a:p>
            <a:r>
              <a:rPr lang="en-US" dirty="0" smtClean="0">
                <a:latin typeface="Calibri"/>
                <a:ea typeface="Calibri"/>
                <a:cs typeface="Times New Roman"/>
              </a:rPr>
              <a:t>Research shows mass timber buildings behave very well in fire.  There are two design approaches to achieving the acceptable structural passive fire protection measures in a mass timber building.</a:t>
            </a:r>
          </a:p>
          <a:p>
            <a:pPr marL="330521" indent="-330521">
              <a:buFont typeface="Symbol"/>
              <a:buChar char=""/>
            </a:pPr>
            <a:r>
              <a:rPr lang="en-US" b="1" dirty="0" smtClean="0">
                <a:latin typeface="Calibri"/>
                <a:ea typeface="Calibri"/>
                <a:cs typeface="Times New Roman"/>
              </a:rPr>
              <a:t>Encapsulation</a:t>
            </a:r>
            <a:r>
              <a:rPr lang="en-US" dirty="0" smtClean="0">
                <a:latin typeface="Calibri"/>
                <a:ea typeface="Calibri"/>
                <a:cs typeface="Times New Roman"/>
              </a:rPr>
              <a:t> is used to provide fire-resistance rating to timber structures. Designers can apply one or two layers (depending on the fire assembly required by code) of fire-rated gypsum board to the underside of floors and throughout the building to reach the desired protection level. This method is similar to standard construction techniques used to construct fire-rated floor, roof, and wall assemblies in both combustible and noncombustible building types.</a:t>
            </a:r>
          </a:p>
          <a:p>
            <a:pPr marL="330521" indent="-330521">
              <a:buFont typeface="Symbol"/>
              <a:buChar char=""/>
            </a:pPr>
            <a:r>
              <a:rPr lang="en-US" b="1" dirty="0" smtClean="0">
                <a:latin typeface="Calibri"/>
                <a:ea typeface="Calibri"/>
                <a:cs typeface="Times New Roman"/>
              </a:rPr>
              <a:t>Charring </a:t>
            </a:r>
            <a:r>
              <a:rPr lang="en-US" dirty="0" smtClean="0">
                <a:latin typeface="Calibri"/>
                <a:ea typeface="Calibri"/>
                <a:cs typeface="Times New Roman"/>
              </a:rPr>
              <a:t>is increasingly accepted around the world as a valid means of realizing reliable and safe structural performance in fire. The solid wood members used in mass timber construction allow a char layer to form during a fire situation. This, in turn, helps insulate the remaining wood from heat penetration. By combining modern fire suppression systems and compartmentalization, structures can be detailed to safely resist fire without encapsulation, using charring calculation methods. This eliminates the need for the gypsum board, reducing building weight and cost while showcasing the natural beauty of the exposed wood.</a:t>
            </a:r>
          </a:p>
          <a:p>
            <a:endParaRPr lang="en-US" dirty="0" smtClean="0"/>
          </a:p>
        </p:txBody>
      </p:sp>
      <p:sp>
        <p:nvSpPr>
          <p:cNvPr id="4" name="Slide Number Placeholder 3"/>
          <p:cNvSpPr>
            <a:spLocks noGrp="1"/>
          </p:cNvSpPr>
          <p:nvPr>
            <p:ph type="sldNum" sz="quarter" idx="10"/>
          </p:nvPr>
        </p:nvSpPr>
        <p:spPr/>
        <p:txBody>
          <a:bodyPr/>
          <a:lstStyle/>
          <a:p>
            <a:fld id="{D204F0B4-E6CB-4BCA-AB7E-1EC5A251E5C8}" type="slidenum">
              <a:rPr lang="en-US" smtClean="0"/>
              <a:pPr/>
              <a:t>14</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15.</a:t>
            </a:r>
          </a:p>
          <a:p>
            <a:r>
              <a:rPr lang="en-US" dirty="0" smtClean="0">
                <a:latin typeface="Calibri"/>
                <a:ea typeface="Calibri"/>
                <a:cs typeface="Times New Roman"/>
              </a:rPr>
              <a:t>In 2012, the American Wood Council (AWC) conducted a successful fire resistance test on a load-bearing CLT wall. The test, conducted in accordance with AST M E-119-11a (</a:t>
            </a:r>
            <a:r>
              <a:rPr lang="en-US" i="1" dirty="0" smtClean="0">
                <a:latin typeface="Calibri"/>
                <a:ea typeface="Calibri"/>
                <a:cs typeface="Times New Roman"/>
              </a:rPr>
              <a:t>Standard Test Methods for Fire Tests of Building</a:t>
            </a:r>
            <a:r>
              <a:rPr lang="en-US" dirty="0" smtClean="0">
                <a:latin typeface="Calibri"/>
                <a:ea typeface="Calibri"/>
                <a:cs typeface="Times New Roman"/>
              </a:rPr>
              <a:t> </a:t>
            </a:r>
            <a:r>
              <a:rPr lang="en-US" i="1" dirty="0" smtClean="0">
                <a:latin typeface="Calibri"/>
                <a:ea typeface="Calibri"/>
                <a:cs typeface="Times New Roman"/>
              </a:rPr>
              <a:t>Construction and Materials</a:t>
            </a:r>
            <a:r>
              <a:rPr lang="en-US" dirty="0" smtClean="0">
                <a:latin typeface="Calibri"/>
                <a:ea typeface="Calibri"/>
                <a:cs typeface="Times New Roman"/>
              </a:rPr>
              <a:t>), evaluated CLT’s fire-resistance properties. The CLT test specimen lasted three hours, five minutes, and 57 seconds (03:05:57)—well beyond the two-hour goal.</a:t>
            </a:r>
          </a:p>
          <a:p>
            <a:endParaRPr lang="en-US" dirty="0" smtClean="0"/>
          </a:p>
        </p:txBody>
      </p:sp>
      <p:sp>
        <p:nvSpPr>
          <p:cNvPr id="4" name="Slide Number Placeholder 3"/>
          <p:cNvSpPr>
            <a:spLocks noGrp="1"/>
          </p:cNvSpPr>
          <p:nvPr>
            <p:ph type="sldNum" sz="quarter" idx="10"/>
          </p:nvPr>
        </p:nvSpPr>
        <p:spPr/>
        <p:txBody>
          <a:bodyPr/>
          <a:lstStyle/>
          <a:p>
            <a:fld id="{D204F0B4-E6CB-4BCA-AB7E-1EC5A251E5C8}" type="slidenum">
              <a:rPr lang="en-US" smtClean="0"/>
              <a:pPr/>
              <a:t>15</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16.</a:t>
            </a:r>
          </a:p>
          <a:p>
            <a:r>
              <a:rPr lang="en-US" dirty="0" smtClean="0">
                <a:latin typeface="Calibri"/>
                <a:ea typeface="Calibri"/>
                <a:cs typeface="Times New Roman"/>
              </a:rPr>
              <a:t>Engineered wood products generally match and, in some cases, exceed the performance of reinforced concrete in strength-to-weight ratio. In addition, timber’s weight is just 25 percent of reinforced concrete, placing less gravity and seismic loads on the structure and foundation. Mass timber building components are dimensionally stable and rigid, creating an effective lateral load-resisting system.</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16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a:ea typeface="Calibri"/>
                <a:cs typeface="Times New Roman"/>
              </a:rPr>
              <a:t>17.</a:t>
            </a:r>
          </a:p>
          <a:p>
            <a:r>
              <a:rPr lang="en-US" dirty="0" smtClean="0">
                <a:latin typeface="Calibri"/>
                <a:ea typeface="Calibri"/>
                <a:cs typeface="Times New Roman"/>
              </a:rPr>
              <a:t>This luxury apartment building consists primarily of load-carrying glulam trusses and prefabricated building modules made from traditional timber framing. To address potential wind load issues, structural engineers increased mass by adding concrete decks on floors 5 and 10, and on the roof.</a:t>
            </a:r>
          </a:p>
          <a:p>
            <a:r>
              <a:rPr lang="en-US" dirty="0" smtClean="0">
                <a:latin typeface="Calibri"/>
                <a:ea typeface="Calibri"/>
                <a:cs typeface="Times New Roman"/>
              </a:rPr>
              <a:t> </a:t>
            </a:r>
          </a:p>
          <a:p>
            <a:r>
              <a:rPr lang="en-US" dirty="0" smtClean="0">
                <a:latin typeface="Calibri"/>
                <a:ea typeface="Calibri"/>
                <a:cs typeface="Times New Roman"/>
              </a:rPr>
              <a:t>While glulam trusses provide stiffness, the lightness of the wood building meant that it would move more than was acceptable in high winds. By adding mass, the total system restricts accelerations to a maximum of 0.04 m/s2, which is in compliance with the comfort criteria given by the ISO standard.</a:t>
            </a:r>
          </a:p>
          <a:p>
            <a:r>
              <a:rPr lang="en-US" dirty="0" smtClean="0">
                <a:latin typeface="Calibri"/>
                <a:ea typeface="Calibri"/>
                <a:cs typeface="Times New Roman"/>
              </a:rPr>
              <a:t> </a:t>
            </a:r>
          </a:p>
          <a:p>
            <a:r>
              <a:rPr lang="en-US" dirty="0" smtClean="0">
                <a:latin typeface="Calibri"/>
                <a:ea typeface="Calibri"/>
                <a:cs typeface="Times New Roman"/>
              </a:rPr>
              <a:t>While the interior walls, corridors, elevator shaft and balconies are CLT, CLT is not part of the main load-bearing system. The building will be clad in glass and metal sheeting.</a:t>
            </a:r>
          </a:p>
          <a:p>
            <a:r>
              <a:rPr lang="en-US" dirty="0" smtClean="0">
                <a:latin typeface="Calibri"/>
                <a:ea typeface="Calibri"/>
                <a:cs typeface="Times New Roman"/>
              </a:rPr>
              <a:t> </a:t>
            </a:r>
          </a:p>
          <a:p>
            <a:r>
              <a:rPr lang="en-US" dirty="0" smtClean="0">
                <a:latin typeface="Calibri"/>
                <a:ea typeface="Calibri"/>
                <a:cs typeface="Times New Roman"/>
              </a:rPr>
              <a:t>According to the project owner, the Bergen and Omegn Building Society, the wood products used in Treet will store approximately 1,000 metric tons of CO2.</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17</a:t>
            </a:fld>
            <a:endParaRPr lang="en-US" dirty="0"/>
          </a:p>
        </p:txBody>
      </p:sp>
    </p:spTree>
    <p:extLst>
      <p:ext uri="{BB962C8B-B14F-4D97-AF65-F5344CB8AC3E}">
        <p14:creationId xmlns:p14="http://schemas.microsoft.com/office/powerpoint/2010/main" val="3409597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18.</a:t>
            </a:r>
          </a:p>
          <a:p>
            <a:r>
              <a:rPr lang="en-US" dirty="0" smtClean="0">
                <a:latin typeface="Calibri"/>
                <a:ea typeface="Calibri"/>
                <a:cs typeface="Times New Roman"/>
              </a:rPr>
              <a:t>Researchers tested a seven-story CLT building on the world’s largest shake table in Miki, Japan. Even after 14 consecutive seismic events, the building suffered only isolated and minimal structural damage.  </a:t>
            </a:r>
          </a:p>
          <a:p>
            <a:endParaRPr lang="en-US" dirty="0" smtClean="0">
              <a:latin typeface="Calibri"/>
              <a:ea typeface="Calibri"/>
              <a:cs typeface="Times New Roman"/>
            </a:endParaRPr>
          </a:p>
          <a:p>
            <a:r>
              <a:rPr lang="en-US" dirty="0" smtClean="0">
                <a:latin typeface="Calibri"/>
                <a:ea typeface="Calibri"/>
                <a:cs typeface="Times New Roman"/>
              </a:rPr>
              <a:t>Assuming an actual building performs the same as the test building, the rehabilitation and repair required following an earthquake would also be minimal.</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18</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19.</a:t>
            </a:r>
          </a:p>
          <a:p>
            <a:r>
              <a:rPr lang="en-US" dirty="0" smtClean="0">
                <a:latin typeface="Calibri"/>
                <a:ea typeface="Calibri"/>
                <a:cs typeface="Times New Roman"/>
              </a:rPr>
              <a:t>Like all wood products, mass timber offers excellent thermal performance. Wood’s thermal properties are determined by U-value, or coefficient of heat transfer, which relates to panel thickness. Thicker panels have lower U-values; they are better insulators and therefore require less insulation. The way in which mass timber buildings are constructed also improves its thermal performance. CLT, LVL and LSL can be manufactured using computer numerical control (CNC) equipment to precise tolerances, so panel joints fit tightly, which can improve energy efficiency. </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19</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2.</a:t>
            </a:r>
            <a:endParaRPr lang="en-US" b="0"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2</a:t>
            </a:fld>
            <a:endParaRPr lang="en-US" dirty="0"/>
          </a:p>
        </p:txBody>
      </p:sp>
    </p:spTree>
    <p:extLst>
      <p:ext uri="{BB962C8B-B14F-4D97-AF65-F5344CB8AC3E}">
        <p14:creationId xmlns:p14="http://schemas.microsoft.com/office/powerpoint/2010/main" val="1518550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20.</a:t>
            </a:r>
          </a:p>
          <a:p>
            <a:r>
              <a:rPr lang="en-US" dirty="0" smtClean="0">
                <a:latin typeface="Calibri"/>
                <a:ea typeface="Calibri"/>
                <a:cs typeface="Times New Roman"/>
              </a:rPr>
              <a:t>Because the mass of a wall contributes to its acoustic performance, mass timber building systems provide appropriate noise control for both airborne and impact sound transmission, often without the need to add additional acoustical layers. However, as noted in the U.S. CLT Handbook, a large part of achieving acceptable acoustic performance is simply giving adequate attention to details in the design and construction of the project.</a:t>
            </a:r>
            <a:endParaRPr lang="en-US" dirty="0" smtClean="0"/>
          </a:p>
        </p:txBody>
      </p:sp>
      <p:sp>
        <p:nvSpPr>
          <p:cNvPr id="4" name="Slide Number Placeholder 3"/>
          <p:cNvSpPr>
            <a:spLocks noGrp="1"/>
          </p:cNvSpPr>
          <p:nvPr>
            <p:ph type="sldNum" sz="quarter" idx="10"/>
          </p:nvPr>
        </p:nvSpPr>
        <p:spPr/>
        <p:txBody>
          <a:bodyPr/>
          <a:lstStyle/>
          <a:p>
            <a:fld id="{D204F0B4-E6CB-4BCA-AB7E-1EC5A251E5C8}" type="slidenum">
              <a:rPr lang="en-US" smtClean="0"/>
              <a:pPr/>
              <a:t>20</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21.</a:t>
            </a:r>
          </a:p>
          <a:p>
            <a:r>
              <a:rPr lang="en-US" dirty="0" smtClean="0">
                <a:latin typeface="Calibri"/>
                <a:ea typeface="Calibri"/>
                <a:cs typeface="Times New Roman"/>
              </a:rPr>
              <a:t>Because they use engineered wood products, mass timber buildings have minimal shrinkage over time because the moisture content of the wood used in engineered wood is typically just 8 to 10 percent. Therefore, mass timber products experience little shrinkage along the main axis of the material during the life of a building. Slightly more shrinkage can be found across the thickness of CLT material than with LSL or LVL due to CLT’s solid wood composition. Therefore, platform-based CLT construction (which includes CLT floors and walls) can result in slightly more accumulative shrinkage over the height of the building than systems that rely more heavily on LVL or LSL, requiring additional consideration in the detailing of the exterior envelope.</a:t>
            </a:r>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21</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a:ea typeface="Calibri"/>
                <a:cs typeface="Times New Roman"/>
              </a:rPr>
              <a:t>22.</a:t>
            </a:r>
          </a:p>
          <a:p>
            <a:r>
              <a:rPr lang="en-US" dirty="0" smtClean="0">
                <a:latin typeface="Calibri"/>
                <a:ea typeface="Calibri"/>
                <a:cs typeface="Times New Roman"/>
              </a:rPr>
              <a:t>When it was completed in 2011, this eight-story structure formed the largest timber-built apartment block in the world. Built using a conventional platform-based CLT system, the structure included 41 new homes in two joined blocks; one eight-story building and the other five stories. All elements from the ground floor up were of CLT, including the elevator shaft. As is typical of these buildings, the below-ground level was of reinforced concrete but the ground floor was CLT.  </a:t>
            </a:r>
            <a:br>
              <a:rPr lang="en-US" dirty="0" smtClean="0">
                <a:latin typeface="Calibri"/>
                <a:ea typeface="Calibri"/>
                <a:cs typeface="Times New Roman"/>
              </a:rPr>
            </a:br>
            <a:r>
              <a:rPr lang="en-US" dirty="0" smtClean="0">
                <a:latin typeface="Calibri"/>
                <a:ea typeface="Calibri"/>
                <a:cs typeface="Times New Roman"/>
              </a:rPr>
              <a:t/>
            </a:r>
            <a:br>
              <a:rPr lang="en-US" dirty="0" smtClean="0">
                <a:latin typeface="Calibri"/>
                <a:ea typeface="Calibri"/>
                <a:cs typeface="Times New Roman"/>
              </a:rPr>
            </a:br>
            <a:r>
              <a:rPr lang="en-US" dirty="0" smtClean="0">
                <a:latin typeface="Calibri"/>
                <a:ea typeface="Calibri"/>
                <a:cs typeface="Times New Roman"/>
              </a:rPr>
              <a:t>The project was built over an old sewer line that runs through London; the line is big enough to drive a double-decker bus through but could not sustain the loads of a heavy concrete building above. Wood’s light weight allowed the developer to maximize use of the site while still meeting below-ground requirements. In fact, the structure was twice as high as the previous building, while the weight increased by only 10 percent.  </a:t>
            </a:r>
            <a:br>
              <a:rPr lang="en-US" dirty="0" smtClean="0">
                <a:latin typeface="Calibri"/>
                <a:ea typeface="Calibri"/>
                <a:cs typeface="Times New Roman"/>
              </a:rPr>
            </a:br>
            <a:r>
              <a:rPr lang="en-US" dirty="0" smtClean="0">
                <a:latin typeface="Calibri"/>
                <a:ea typeface="Calibri"/>
                <a:cs typeface="Times New Roman"/>
              </a:rPr>
              <a:t/>
            </a:r>
            <a:br>
              <a:rPr lang="en-US" dirty="0" smtClean="0">
                <a:latin typeface="Calibri"/>
                <a:ea typeface="Calibri"/>
                <a:cs typeface="Times New Roman"/>
              </a:rPr>
            </a:br>
            <a:r>
              <a:rPr lang="en-US" dirty="0" smtClean="0">
                <a:latin typeface="Calibri"/>
                <a:ea typeface="Calibri"/>
                <a:cs typeface="Times New Roman"/>
              </a:rPr>
              <a:t>On-site assembly took just 12 weeks, primarily because the CLT panels were prefabricated off-site and then lifted into place. EURBAN, the project’s timber engineer, estimates that on-site assembly time was 50 percent faster than conventional reinforced concrete.  </a:t>
            </a:r>
            <a:br>
              <a:rPr lang="en-US" dirty="0" smtClean="0">
                <a:latin typeface="Calibri"/>
                <a:ea typeface="Calibri"/>
                <a:cs typeface="Times New Roman"/>
              </a:rPr>
            </a:br>
            <a:r>
              <a:rPr lang="en-US" dirty="0" smtClean="0">
                <a:latin typeface="Calibri"/>
                <a:ea typeface="Calibri"/>
                <a:cs typeface="Times New Roman"/>
              </a:rPr>
              <a:t/>
            </a:r>
            <a:br>
              <a:rPr lang="en-US" dirty="0" smtClean="0">
                <a:latin typeface="Calibri"/>
                <a:ea typeface="Calibri"/>
                <a:cs typeface="Times New Roman"/>
              </a:rPr>
            </a:br>
            <a:r>
              <a:rPr lang="en-US" dirty="0" smtClean="0">
                <a:latin typeface="Calibri"/>
                <a:ea typeface="Calibri"/>
                <a:cs typeface="Times New Roman"/>
              </a:rPr>
              <a:t>The environmental benefits of using wood for Bridport are also noteworthy. If the building had been constructed of reinforced concrete, manufacturing of the materials would have resulted in an additional 892 tons of carbon into the atmosphere; that’s equivalent to 12 years of the operational energy required to heat and light all the dwellings at Bridport House. When the carbon stored in the timber structure is added to the avoided greenhouse gas emissions, the total carbon benefit is 2,113 tons—equivalent to 29 years of operational energy. Plus, because of the thermal benefits afforded by a CLT building system, the structure’s airtightness measured three times better than that required by local building regulations.</a:t>
            </a:r>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22</a:t>
            </a:fld>
            <a:endParaRPr lang="en-US" dirty="0"/>
          </a:p>
        </p:txBody>
      </p:sp>
    </p:spTree>
    <p:extLst>
      <p:ext uri="{BB962C8B-B14F-4D97-AF65-F5344CB8AC3E}">
        <p14:creationId xmlns:p14="http://schemas.microsoft.com/office/powerpoint/2010/main" val="3409597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23.</a:t>
            </a:r>
          </a:p>
          <a:p>
            <a:r>
              <a:rPr lang="en-US" dirty="0" smtClean="0">
                <a:latin typeface="Calibri"/>
                <a:ea typeface="Calibri"/>
                <a:cs typeface="Times New Roman"/>
              </a:rPr>
              <a:t>Currently, U.S. and Canadian building codes do not explicitly recognize mass timber systems, but this does not prohibit their use under alternative method provisions. In the next edition of the IBC, recently approved changes will streamline the acceptance of CLT buildings.</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23</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a:ea typeface="Calibri"/>
                <a:cs typeface="Times New Roman"/>
              </a:rPr>
              <a:t>24.</a:t>
            </a:r>
          </a:p>
          <a:p>
            <a:r>
              <a:rPr lang="en-US" dirty="0" smtClean="0">
                <a:latin typeface="Calibri"/>
                <a:ea typeface="Calibri"/>
                <a:cs typeface="Times New Roman"/>
              </a:rPr>
              <a:t>The 96-foot-tall Wood Innovation and Design Center (WIDC) was designed to achieve LEED Gold certification, it includes eight levels—six ‘stories’ as defined in the building code plus a penthouse and mezzanine.</a:t>
            </a:r>
          </a:p>
          <a:p>
            <a:r>
              <a:rPr lang="en-US" dirty="0" smtClean="0">
                <a:latin typeface="Calibri"/>
                <a:ea typeface="Calibri"/>
                <a:cs typeface="Times New Roman"/>
              </a:rPr>
              <a:t> </a:t>
            </a:r>
          </a:p>
          <a:p>
            <a:r>
              <a:rPr lang="en-US" dirty="0" smtClean="0">
                <a:latin typeface="Calibri"/>
                <a:ea typeface="Calibri"/>
                <a:cs typeface="Times New Roman"/>
              </a:rPr>
              <a:t>The concept is a “dry construction” design, which virtually eliminates the use of concrete above grade except at the penthouse level. This allows the wood structure to be exposed as the ceiling finish; it also makes it easier to disassemble the building at the end of its functional service life, allowing re-use of the wood products.</a:t>
            </a:r>
          </a:p>
          <a:p>
            <a:r>
              <a:rPr lang="en-US" dirty="0" smtClean="0">
                <a:latin typeface="Calibri"/>
                <a:ea typeface="Calibri"/>
                <a:cs typeface="Times New Roman"/>
              </a:rPr>
              <a:t> </a:t>
            </a:r>
          </a:p>
          <a:p>
            <a:r>
              <a:rPr lang="en-US" dirty="0" smtClean="0">
                <a:latin typeface="Calibri"/>
                <a:ea typeface="Calibri"/>
                <a:cs typeface="Times New Roman"/>
              </a:rPr>
              <a:t>The project consists of an innovative combination of glulam post and beam construction and built-up CLT floor panels. The beams frame into the columns using proprietary aluminum dovetail connectors, which allow the columns to run continuously from foundation to roof. The all-wood floor system spans nearly 20 feet between the post and beam frames. </a:t>
            </a:r>
          </a:p>
          <a:p>
            <a:r>
              <a:rPr lang="en-US" dirty="0" smtClean="0">
                <a:latin typeface="Calibri"/>
                <a:ea typeface="Calibri"/>
                <a:cs typeface="Times New Roman"/>
              </a:rPr>
              <a:t> </a:t>
            </a:r>
          </a:p>
          <a:p>
            <a:r>
              <a:rPr lang="en-US" dirty="0" smtClean="0">
                <a:latin typeface="Calibri"/>
                <a:ea typeface="Calibri"/>
                <a:cs typeface="Times New Roman"/>
              </a:rPr>
              <a:t>The innovative system consists of overlapping three-ply upper CLT panels on five-ply or seven-ply lower CLT panels; the upper and lower panels are connected with adhesives and mesh connectors, providing a fully composite corrugated structural section. Cavities created within this section accommodate services above and below the floor structure.</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24</a:t>
            </a:fld>
            <a:endParaRPr lang="en-US" dirty="0"/>
          </a:p>
        </p:txBody>
      </p:sp>
    </p:spTree>
    <p:extLst>
      <p:ext uri="{BB962C8B-B14F-4D97-AF65-F5344CB8AC3E}">
        <p14:creationId xmlns:p14="http://schemas.microsoft.com/office/powerpoint/2010/main" val="3409597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25.</a:t>
            </a:r>
          </a:p>
          <a:p>
            <a:r>
              <a:rPr lang="en-US" b="1" dirty="0" smtClean="0">
                <a:latin typeface="Calibri"/>
                <a:ea typeface="Calibri"/>
                <a:cs typeface="Times New Roman"/>
              </a:rPr>
              <a:t>SECTION 3: </a:t>
            </a:r>
            <a:r>
              <a:rPr lang="en-US" dirty="0" smtClean="0">
                <a:latin typeface="Calibri"/>
                <a:ea typeface="Calibri"/>
                <a:cs typeface="Times New Roman"/>
              </a:rPr>
              <a:t>Tall Wood Around the World: Lessons Learned</a:t>
            </a:r>
          </a:p>
          <a:p>
            <a:pPr marL="330521" indent="-330521">
              <a:buFont typeface="+mj-lt"/>
              <a:buAutoNum type="arabicPeriod"/>
            </a:pPr>
            <a:r>
              <a:rPr lang="en-US" dirty="0" smtClean="0">
                <a:latin typeface="Calibri"/>
                <a:ea typeface="Calibri"/>
                <a:cs typeface="Times New Roman"/>
              </a:rPr>
              <a:t>Findings of </a:t>
            </a:r>
            <a:r>
              <a:rPr lang="en-US" i="1" dirty="0" smtClean="0">
                <a:latin typeface="Calibri"/>
                <a:ea typeface="Calibri"/>
                <a:cs typeface="Times New Roman"/>
              </a:rPr>
              <a:t>Survey of International Tall Wood Buildings</a:t>
            </a:r>
            <a:endParaRPr lang="en-US" dirty="0" smtClean="0">
              <a:latin typeface="Calibri"/>
              <a:ea typeface="Calibri"/>
              <a:cs typeface="Times New Roman"/>
            </a:endParaRPr>
          </a:p>
          <a:p>
            <a:pPr marL="330521" indent="-330521">
              <a:buFont typeface="+mj-lt"/>
              <a:buAutoNum type="arabicPeriod"/>
            </a:pPr>
            <a:r>
              <a:rPr lang="en-US" dirty="0" smtClean="0">
                <a:latin typeface="Calibri"/>
                <a:ea typeface="Calibri"/>
                <a:cs typeface="Times New Roman"/>
              </a:rPr>
              <a:t>Lessons Learned from Successful Tall Wood Projects</a:t>
            </a:r>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25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12656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26.</a:t>
            </a:r>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26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27.</a:t>
            </a:r>
          </a:p>
          <a:p>
            <a:r>
              <a:rPr lang="en-US" dirty="0" smtClean="0">
                <a:latin typeface="Calibri"/>
                <a:ea typeface="Calibri"/>
                <a:cs typeface="Times New Roman"/>
              </a:rPr>
              <a:t>For the </a:t>
            </a:r>
            <a:r>
              <a:rPr lang="en-US" i="1" dirty="0" smtClean="0">
                <a:latin typeface="Calibri"/>
                <a:ea typeface="Calibri"/>
                <a:cs typeface="Times New Roman"/>
              </a:rPr>
              <a:t>Survey of International Tall Wood Buildings</a:t>
            </a:r>
            <a:r>
              <a:rPr lang="en-US" dirty="0" smtClean="0">
                <a:latin typeface="Calibri"/>
                <a:ea typeface="Calibri"/>
                <a:cs typeface="Times New Roman"/>
              </a:rPr>
              <a:t>, architecture firm Perkins+Will examined 10 tall wood building projects in several countries. Results revealed some important distinctions about building construction practices. </a:t>
            </a:r>
          </a:p>
          <a:p>
            <a:pPr marL="330521" indent="-330521">
              <a:buFont typeface="Symbol"/>
              <a:buChar char=""/>
            </a:pPr>
            <a:r>
              <a:rPr lang="en-US" dirty="0" smtClean="0">
                <a:latin typeface="Calibri"/>
                <a:ea typeface="Calibri"/>
                <a:cs typeface="Times New Roman"/>
              </a:rPr>
              <a:t>Europe has a strong regulatory grounding that supports the use of low-carbon materials, renewable resources, and energy efficiency in construction. These policies directly and indirectly encourage tall wood and mass timber construction. </a:t>
            </a:r>
          </a:p>
          <a:p>
            <a:pPr marL="330521" indent="-330521">
              <a:buFont typeface="Symbol"/>
              <a:buChar char=""/>
            </a:pPr>
            <a:r>
              <a:rPr lang="en-US" dirty="0" smtClean="0">
                <a:latin typeface="Calibri"/>
                <a:ea typeface="Calibri"/>
                <a:cs typeface="Times New Roman"/>
              </a:rPr>
              <a:t>They also found significant blending of professional roles across related sectors, creating a strong ethos of collaboration between developers, designers, timber fabricators, and researchers.  </a:t>
            </a:r>
          </a:p>
          <a:p>
            <a:pPr marL="330521" indent="-330521">
              <a:buFont typeface="Symbol"/>
              <a:buChar char=""/>
            </a:pPr>
            <a:r>
              <a:rPr lang="en-US" dirty="0" smtClean="0">
                <a:latin typeface="Calibri"/>
                <a:ea typeface="Calibri"/>
                <a:cs typeface="Times New Roman"/>
              </a:rPr>
              <a:t>Experiences regarding financing and insurance costs or conditions suggest very little deviation from typical requirements for conventional tall reinforced concrete or steel. </a:t>
            </a:r>
          </a:p>
          <a:p>
            <a:pPr marL="330521" indent="-330521">
              <a:buFont typeface="Symbol"/>
              <a:buChar char=""/>
            </a:pPr>
            <a:r>
              <a:rPr lang="en-US" dirty="0" smtClean="0">
                <a:latin typeface="Calibri"/>
                <a:ea typeface="Calibri"/>
                <a:cs typeface="Times New Roman"/>
              </a:rPr>
              <a:t>In all cases, stakeholders reported they managed to overcome any approval, design, or construction obstacles without exceeding the projected budgets. No owner/developer indicated any irregularities  regarding building operations or performance.</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27</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28.</a:t>
            </a:r>
          </a:p>
          <a:p>
            <a:r>
              <a:rPr lang="en-US" dirty="0" smtClean="0">
                <a:latin typeface="Calibri"/>
                <a:ea typeface="Calibri"/>
                <a:cs typeface="Times New Roman"/>
              </a:rPr>
              <a:t>Among the lessons learned from the </a:t>
            </a:r>
            <a:r>
              <a:rPr lang="en-US" i="1" dirty="0" smtClean="0">
                <a:latin typeface="Calibri"/>
                <a:ea typeface="Calibri"/>
                <a:cs typeface="Times New Roman"/>
              </a:rPr>
              <a:t>Survey of International Tall Wood Buildings</a:t>
            </a:r>
            <a:r>
              <a:rPr lang="en-US" dirty="0" smtClean="0">
                <a:latin typeface="Calibri"/>
                <a:ea typeface="Calibri"/>
                <a:cs typeface="Times New Roman"/>
              </a:rPr>
              <a:t>:</a:t>
            </a:r>
          </a:p>
          <a:p>
            <a:pPr marL="330521" indent="-330521">
              <a:buFont typeface="Symbol"/>
              <a:buChar char=""/>
            </a:pPr>
            <a:r>
              <a:rPr lang="en-US" b="1" dirty="0" smtClean="0">
                <a:latin typeface="Calibri"/>
                <a:ea typeface="Calibri"/>
                <a:cs typeface="Times New Roman"/>
              </a:rPr>
              <a:t>Commitment </a:t>
            </a:r>
            <a:r>
              <a:rPr lang="en-US" dirty="0" smtClean="0">
                <a:latin typeface="Calibri"/>
                <a:ea typeface="Calibri"/>
                <a:cs typeface="Times New Roman"/>
              </a:rPr>
              <a:t>– All stakeholders stressed the importance of committing to a timber solution at the start of a project.</a:t>
            </a:r>
          </a:p>
          <a:p>
            <a:pPr marL="330521" indent="-330521">
              <a:buFont typeface="Symbol"/>
              <a:buChar char=""/>
            </a:pPr>
            <a:r>
              <a:rPr lang="en-US" b="1" dirty="0" smtClean="0">
                <a:latin typeface="Calibri"/>
                <a:ea typeface="Calibri"/>
                <a:cs typeface="Times New Roman"/>
              </a:rPr>
              <a:t>Planning </a:t>
            </a:r>
            <a:r>
              <a:rPr lang="en-US" dirty="0" smtClean="0">
                <a:latin typeface="Calibri"/>
                <a:ea typeface="Calibri"/>
                <a:cs typeface="Times New Roman"/>
              </a:rPr>
              <a:t>– All stakeholders indicated the importance of pre-planning and investing significant effort early in the design development process to identify and resolve issues and conflicts.</a:t>
            </a:r>
          </a:p>
          <a:p>
            <a:pPr marL="330521" indent="-330521">
              <a:buFont typeface="Symbol"/>
              <a:buChar char=""/>
            </a:pPr>
            <a:r>
              <a:rPr lang="en-US" b="1" dirty="0" smtClean="0">
                <a:latin typeface="Calibri"/>
                <a:ea typeface="Calibri"/>
                <a:cs typeface="Times New Roman"/>
              </a:rPr>
              <a:t>Collaboration </a:t>
            </a:r>
            <a:r>
              <a:rPr lang="en-US" dirty="0" smtClean="0">
                <a:latin typeface="Calibri"/>
                <a:ea typeface="Calibri"/>
                <a:cs typeface="Times New Roman"/>
              </a:rPr>
              <a:t>– Stakeholder groups were directly linked to or had strong collaborative ties with each other, researchers, and timber fabricators. In several cases, engaging early with the authority having jurisdiction and directly involving that person in the development process was key to gaining approvals for fire protection and acoustic performance.</a:t>
            </a:r>
          </a:p>
          <a:p>
            <a:pPr marL="330521" indent="-330521">
              <a:buFont typeface="Symbol"/>
              <a:buChar char=""/>
            </a:pPr>
            <a:r>
              <a:rPr lang="en-US" b="1" dirty="0" smtClean="0">
                <a:latin typeface="Calibri"/>
                <a:ea typeface="Calibri"/>
                <a:cs typeface="Times New Roman"/>
              </a:rPr>
              <a:t>Holistic innovation </a:t>
            </a:r>
            <a:r>
              <a:rPr lang="en-US" dirty="0" smtClean="0">
                <a:latin typeface="Calibri"/>
                <a:ea typeface="Calibri"/>
                <a:cs typeface="Times New Roman"/>
              </a:rPr>
              <a:t>– Most stakeholders emphasized the need to approach mass timber/tall wood projects as wholly innovative rather than with a focus on just an application, a component, or a system that is related to wood elements.</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28</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29.</a:t>
            </a:r>
          </a:p>
          <a:p>
            <a:r>
              <a:rPr lang="en-US" b="1" dirty="0" smtClean="0">
                <a:latin typeface="Calibri"/>
                <a:ea typeface="Calibri"/>
                <a:cs typeface="Times New Roman"/>
              </a:rPr>
              <a:t>SECTION 4:</a:t>
            </a:r>
            <a:r>
              <a:rPr lang="en-US" dirty="0" smtClean="0">
                <a:latin typeface="Calibri"/>
                <a:ea typeface="Calibri"/>
                <a:cs typeface="Times New Roman"/>
              </a:rPr>
              <a:t>  Responsible Revolution</a:t>
            </a:r>
          </a:p>
          <a:p>
            <a:pPr marL="330521" indent="-330521">
              <a:buFont typeface="+mj-lt"/>
              <a:buAutoNum type="arabicPeriod"/>
            </a:pPr>
            <a:r>
              <a:rPr lang="en-US" dirty="0" smtClean="0">
                <a:latin typeface="Calibri"/>
                <a:ea typeface="Calibri"/>
                <a:cs typeface="Times New Roman"/>
              </a:rPr>
              <a:t>Tall Wood Opportunities</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29</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1265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3</a:t>
            </a:fld>
            <a:endParaRPr lang="en-US" dirty="0"/>
          </a:p>
        </p:txBody>
      </p:sp>
    </p:spTree>
    <p:extLst>
      <p:ext uri="{BB962C8B-B14F-4D97-AF65-F5344CB8AC3E}">
        <p14:creationId xmlns:p14="http://schemas.microsoft.com/office/powerpoint/2010/main" val="953864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30.</a:t>
            </a:r>
          </a:p>
          <a:p>
            <a:r>
              <a:rPr lang="en-US" dirty="0" smtClean="0">
                <a:latin typeface="Calibri"/>
                <a:ea typeface="Calibri"/>
                <a:cs typeface="Times New Roman"/>
              </a:rPr>
              <a:t>Tall wood buildings are capturing the imagination of architects, engineers and developers, who see them as a way to lessen the carbon footprint of the built environment while demonstrating ingenuity and meeting the same standards for safety and performance as any building type.</a:t>
            </a:r>
          </a:p>
          <a:p>
            <a:r>
              <a:rPr lang="en-US" dirty="0" smtClean="0">
                <a:latin typeface="Calibri"/>
                <a:ea typeface="Calibri"/>
                <a:cs typeface="Times New Roman"/>
              </a:rPr>
              <a:t> </a:t>
            </a:r>
          </a:p>
          <a:p>
            <a:r>
              <a:rPr lang="en-US" dirty="0" smtClean="0">
                <a:latin typeface="Calibri"/>
                <a:ea typeface="Calibri"/>
                <a:cs typeface="Times New Roman"/>
              </a:rPr>
              <a:t>Although relatively new as a building category, examples of tall wood buildings to date are noteworthy for (among other things) their variation in design, from all-wood buildings made from CLT or a combination of dimension lumber and engineered wood products, to hybrid buildings of wood and other materials.</a:t>
            </a:r>
          </a:p>
          <a:p>
            <a:r>
              <a:rPr lang="en-US" dirty="0" smtClean="0">
                <a:latin typeface="Calibri"/>
                <a:ea typeface="Calibri"/>
                <a:cs typeface="Times New Roman"/>
              </a:rPr>
              <a:t> </a:t>
            </a:r>
          </a:p>
          <a:p>
            <a:r>
              <a:rPr lang="en-US" dirty="0" smtClean="0">
                <a:latin typeface="Calibri"/>
                <a:ea typeface="Calibri"/>
                <a:cs typeface="Times New Roman"/>
              </a:rPr>
              <a:t>Among the many accelerating aspects of the tall wood revolution—such as seismic and other testing that will form the basis of further building code developments—innovations in approach will be one of the most exciting to watch as some of North America’s most creative minds embrace the challenge of designing tall wood buildings.</a:t>
            </a:r>
          </a:p>
          <a:p>
            <a:endParaRPr lang="en-US" dirty="0" smtClean="0"/>
          </a:p>
        </p:txBody>
      </p:sp>
      <p:sp>
        <p:nvSpPr>
          <p:cNvPr id="4" name="Slide Number Placeholder 3"/>
          <p:cNvSpPr>
            <a:spLocks noGrp="1"/>
          </p:cNvSpPr>
          <p:nvPr>
            <p:ph type="sldNum" sz="quarter" idx="10"/>
          </p:nvPr>
        </p:nvSpPr>
        <p:spPr/>
        <p:txBody>
          <a:bodyPr/>
          <a:lstStyle/>
          <a:p>
            <a:fld id="{D204F0B4-E6CB-4BCA-AB7E-1EC5A251E5C8}" type="slidenum">
              <a:rPr lang="en-US" smtClean="0"/>
              <a:pPr/>
              <a:t>30</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31.</a:t>
            </a:r>
          </a:p>
          <a:p>
            <a:r>
              <a:rPr lang="en-US" b="1" dirty="0" smtClean="0">
                <a:latin typeface="Calibri"/>
                <a:ea typeface="Calibri"/>
                <a:cs typeface="Times New Roman"/>
              </a:rPr>
              <a:t>APPENDIX</a:t>
            </a:r>
            <a:endParaRPr lang="en-US" dirty="0" smtClean="0">
              <a:latin typeface="Calibri"/>
              <a:ea typeface="Calibri"/>
              <a:cs typeface="Times New Roman"/>
            </a:endParaRPr>
          </a:p>
          <a:p>
            <a:pPr marL="330521" indent="-330521">
              <a:buFont typeface="+mj-lt"/>
              <a:buAutoNum type="arabicPeriod"/>
            </a:pPr>
            <a:r>
              <a:rPr lang="en-US" dirty="0" smtClean="0">
                <a:latin typeface="Calibri"/>
                <a:ea typeface="Calibri"/>
                <a:cs typeface="Times New Roman"/>
              </a:rPr>
              <a:t>Common Mass Timber Products</a:t>
            </a:r>
          </a:p>
          <a:p>
            <a:pPr marL="771216" lvl="1" indent="-330521">
              <a:buFont typeface="+mj-lt"/>
              <a:buAutoNum type="alphaLcParenR"/>
            </a:pPr>
            <a:r>
              <a:rPr lang="en-US" dirty="0" smtClean="0">
                <a:latin typeface="Calibri"/>
                <a:ea typeface="Calibri"/>
                <a:cs typeface="Times New Roman"/>
              </a:rPr>
              <a:t>Mass timber building </a:t>
            </a:r>
          </a:p>
          <a:p>
            <a:pPr marL="771216" lvl="1" indent="-330521">
              <a:buFont typeface="+mj-lt"/>
              <a:buAutoNum type="alphaLcParenR"/>
            </a:pPr>
            <a:r>
              <a:rPr lang="en-US" dirty="0" smtClean="0">
                <a:latin typeface="Calibri"/>
                <a:ea typeface="Calibri"/>
                <a:cs typeface="Times New Roman"/>
              </a:rPr>
              <a:t>Cross Laminated Timber (CLT)</a:t>
            </a:r>
          </a:p>
          <a:p>
            <a:pPr marL="771216" lvl="1" indent="-330521">
              <a:buFont typeface="+mj-lt"/>
              <a:buAutoNum type="alphaLcParenR"/>
            </a:pPr>
            <a:r>
              <a:rPr lang="en-US" dirty="0" smtClean="0">
                <a:latin typeface="Calibri"/>
                <a:ea typeface="Calibri"/>
                <a:cs typeface="Times New Roman"/>
              </a:rPr>
              <a:t>Laminated Veneer Lumber (LVL)</a:t>
            </a:r>
          </a:p>
          <a:p>
            <a:pPr marL="771216" lvl="1" indent="-330521">
              <a:buFont typeface="+mj-lt"/>
              <a:buAutoNum type="alphaLcParenR"/>
            </a:pPr>
            <a:r>
              <a:rPr lang="en-US" dirty="0" smtClean="0">
                <a:latin typeface="Calibri"/>
                <a:ea typeface="Calibri"/>
                <a:cs typeface="Times New Roman"/>
              </a:rPr>
              <a:t>Laminated Strand Lumber (LSL)</a:t>
            </a:r>
          </a:p>
          <a:p>
            <a:pPr marL="771216" lvl="1" indent="-330521">
              <a:buFont typeface="+mj-lt"/>
              <a:buAutoNum type="alphaLcParenR"/>
            </a:pPr>
            <a:r>
              <a:rPr lang="en-US" dirty="0" smtClean="0">
                <a:latin typeface="Calibri"/>
                <a:ea typeface="Calibri"/>
                <a:cs typeface="Times New Roman"/>
              </a:rPr>
              <a:t>Glued-Laminated Timber (Glulam)</a:t>
            </a:r>
          </a:p>
          <a:p>
            <a:pPr marL="771216" lvl="1" indent="-330521">
              <a:buFont typeface="+mj-lt"/>
              <a:buAutoNum type="alphaLcParenR"/>
            </a:pPr>
            <a:r>
              <a:rPr lang="en-US" dirty="0" smtClean="0">
                <a:latin typeface="Calibri"/>
                <a:ea typeface="Calibri"/>
                <a:cs typeface="Times New Roman"/>
              </a:rPr>
              <a:t>Why wood? </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31</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12656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32.</a:t>
            </a:r>
          </a:p>
          <a:p>
            <a:r>
              <a:rPr lang="en-US" dirty="0" smtClean="0">
                <a:latin typeface="Calibri"/>
                <a:ea typeface="Calibri"/>
                <a:cs typeface="Times New Roman"/>
              </a:rPr>
              <a:t>Midrise (six to 12 stories) and tall buildings (up to 30 stories) could be safely, efficiently, and economically built using mass timber construction techniques. Mass timber construction uses large prefabricated wood members such as CLT, laminated veneer lumber (LVL), and laminated strand lumber (LSL) for wall, floor, and roof construction. Glulam can also be used in column and beam applications</a:t>
            </a:r>
            <a:r>
              <a:rPr lang="en-US" smtClean="0">
                <a:latin typeface="Calibri"/>
                <a:ea typeface="Calibri"/>
                <a:cs typeface="Times New Roman"/>
              </a:rPr>
              <a:t>. </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32</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572404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33.</a:t>
            </a:r>
          </a:p>
          <a:p>
            <a:r>
              <a:rPr lang="en-US" dirty="0" smtClean="0">
                <a:latin typeface="Calibri"/>
                <a:ea typeface="Calibri"/>
                <a:cs typeface="Times New Roman"/>
              </a:rPr>
              <a:t>Cross Laminated Timber (CLT) is an engineered wood panel typically consisting of three, five, or seven layers of dimension lumber oriented at right angles to one another and then glued to form structural panels with exceptional strength, dimensional stability, and rigidity. </a:t>
            </a:r>
          </a:p>
          <a:p>
            <a:r>
              <a:rPr lang="en-US" dirty="0" smtClean="0">
                <a:latin typeface="Calibri"/>
                <a:ea typeface="Calibri"/>
                <a:cs typeface="Times New Roman"/>
              </a:rPr>
              <a:t> </a:t>
            </a:r>
          </a:p>
          <a:p>
            <a:r>
              <a:rPr lang="en-US" dirty="0" smtClean="0">
                <a:latin typeface="Calibri"/>
                <a:ea typeface="Calibri"/>
                <a:cs typeface="Times New Roman"/>
              </a:rPr>
              <a:t>Since CLT panels resist high racking and compressive forces, they are particularly cost effective for multi-story and long-span diaphragm applications.</a:t>
            </a:r>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33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34.</a:t>
            </a:r>
          </a:p>
          <a:p>
            <a:r>
              <a:rPr lang="en-US" dirty="0" smtClean="0">
                <a:latin typeface="Calibri"/>
                <a:ea typeface="Calibri"/>
                <a:cs typeface="Times New Roman"/>
              </a:rPr>
              <a:t>Laminated Veneer Lumber (LVL) is produced by bonding thin wood veneers together using waterproof adhesives under heat and pressure and then sawn to desired dimensions. The wood grain of the veneers is oriented parallel to the length of the member. Since it is manufactured with kiln-dried wood veneers and because each veneer layer is oriented in the same direction, LVL has predictable structural performance and dimensional stability, being virtually free from warping and splitting. LVL can be manufactured in a broad range of widths, depths, and lengths.</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pPr/>
              <a:t>34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35.</a:t>
            </a:r>
          </a:p>
          <a:p>
            <a:r>
              <a:rPr lang="en-US" dirty="0" smtClean="0">
                <a:latin typeface="Calibri"/>
                <a:ea typeface="Calibri"/>
                <a:cs typeface="Times New Roman"/>
              </a:rPr>
              <a:t>Laminated Strand Lumber (LSL) is also an engineered structural composite lumber product manufactured by aligning thin chips or strands of wood up to 6 inches in length and gluing them under pressure. Like LVL, the wood grain of the strands is oriented parallel to the length of the member, and the wood member is then machined to consistent finished sizes. Common LSL sizes range up to 8 feet wide and 64 feet long. It is strong when either face- or edge-loaded, but typically has lower strength and stiffness properties than LVL.</a:t>
            </a:r>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35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36.</a:t>
            </a:r>
          </a:p>
          <a:p>
            <a:r>
              <a:rPr lang="en-US" dirty="0" smtClean="0">
                <a:latin typeface="Calibri"/>
                <a:ea typeface="Calibri"/>
                <a:cs typeface="Times New Roman"/>
              </a:rPr>
              <a:t>Glued-Laminated Timber (Glulam) is composed of individual wood laminations (dimension lumber), specifically selected and positioned based on their performance characteristics, and then bonded together with durable, moisture-resistant adhesives. The grain of all laminations runs parallel with the length of the member. Glulam can be used in horizontal applications as a beam, or vertically as a column. Glulam is available in depths from 6 to 72 inches or greater and in lengths up to 100 feet and longer. Glulam has excellent strength and stiffness properties (pound for pound, it is stronger than steel), and is available in a range of appearance grades for structural or architectural applications.</a:t>
            </a:r>
          </a:p>
          <a:p>
            <a:endParaRPr lang="en-US" dirty="0" smtClean="0"/>
          </a:p>
        </p:txBody>
      </p:sp>
      <p:sp>
        <p:nvSpPr>
          <p:cNvPr id="4" name="Slide Number Placeholder 3"/>
          <p:cNvSpPr>
            <a:spLocks noGrp="1"/>
          </p:cNvSpPr>
          <p:nvPr>
            <p:ph type="sldNum" sz="quarter" idx="10"/>
          </p:nvPr>
        </p:nvSpPr>
        <p:spPr/>
        <p:txBody>
          <a:bodyPr/>
          <a:lstStyle/>
          <a:p>
            <a:fld id="{D204F0B4-E6CB-4BCA-AB7E-1EC5A251E5C8}" type="slidenum">
              <a:rPr lang="en-US" smtClean="0"/>
              <a:pPr/>
              <a:t>36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a:ea typeface="Calibri"/>
                <a:cs typeface="Times New Roman"/>
              </a:rPr>
              <a:t>37.</a:t>
            </a:r>
          </a:p>
          <a:p>
            <a:r>
              <a:rPr lang="en-US" b="1" dirty="0" smtClean="0">
                <a:latin typeface="Calibri"/>
                <a:ea typeface="Calibri"/>
                <a:cs typeface="Times New Roman"/>
              </a:rPr>
              <a:t>Sources</a:t>
            </a:r>
            <a:endParaRPr lang="en-US" dirty="0" smtClean="0">
              <a:latin typeface="Calibri"/>
              <a:ea typeface="Calibri"/>
              <a:cs typeface="Times New Roman"/>
            </a:endParaRPr>
          </a:p>
          <a:p>
            <a:pPr marL="330521" indent="-330521">
              <a:buFont typeface="+mj-lt"/>
              <a:buAutoNum type="arabicPeriod"/>
            </a:pPr>
            <a:r>
              <a:rPr lang="en-US" i="1" dirty="0" smtClean="0">
                <a:latin typeface="Calibri"/>
                <a:ea typeface="Calibri"/>
                <a:cs typeface="Times New Roman"/>
              </a:rPr>
              <a:t>The Case for Tall Wood Buildings: How Mass Timber Offers a Safe, Economical, and Environmentally Friendly Alternative for Tall Building Structures</a:t>
            </a:r>
            <a:r>
              <a:rPr lang="en-US" dirty="0" smtClean="0">
                <a:latin typeface="Calibri"/>
                <a:ea typeface="Calibri"/>
                <a:cs typeface="Times New Roman"/>
              </a:rPr>
              <a:t>, 2013, Michael Green Architecture/Equilibrium Consulting</a:t>
            </a:r>
          </a:p>
          <a:p>
            <a:pPr marL="330521" indent="-330521">
              <a:buFont typeface="+mj-lt"/>
              <a:buAutoNum type="arabicPeriod"/>
            </a:pPr>
            <a:r>
              <a:rPr lang="en-US" i="1" dirty="0" smtClean="0">
                <a:latin typeface="Calibri"/>
                <a:ea typeface="Calibri"/>
                <a:cs typeface="Times New Roman"/>
              </a:rPr>
              <a:t>Summary Report: Survey of International Tall Wood Buildings</a:t>
            </a:r>
            <a:r>
              <a:rPr lang="en-US" dirty="0" smtClean="0">
                <a:latin typeface="Calibri"/>
                <a:ea typeface="Calibri"/>
                <a:cs typeface="Times New Roman"/>
              </a:rPr>
              <a:t>, 2014, Binational Softwood Lumber Council, Forestry Innovation Investment</a:t>
            </a:r>
          </a:p>
          <a:p>
            <a:pPr marL="330521" indent="-330521">
              <a:buFont typeface="+mj-lt"/>
              <a:buAutoNum type="arabicPeriod"/>
            </a:pPr>
            <a:r>
              <a:rPr lang="en-US" i="1" dirty="0" smtClean="0">
                <a:latin typeface="Calibri"/>
                <a:ea typeface="Calibri"/>
                <a:cs typeface="Times New Roman"/>
              </a:rPr>
              <a:t>Synthesis of Research on Wood Products &amp; Greenhouse Gas Impacts, 2nd Edition </a:t>
            </a:r>
            <a:r>
              <a:rPr lang="en-US" dirty="0" smtClean="0">
                <a:latin typeface="Calibri"/>
                <a:ea typeface="Calibri"/>
                <a:cs typeface="Times New Roman"/>
              </a:rPr>
              <a:t>– R. Sarthe, J. O’Connor, FPInnovations, 2010; </a:t>
            </a:r>
            <a:r>
              <a:rPr lang="en-US" i="1" dirty="0" smtClean="0">
                <a:latin typeface="Calibri"/>
                <a:ea typeface="Calibri"/>
                <a:cs typeface="Times New Roman"/>
              </a:rPr>
              <a:t>Wooden building products in comparative LCA: A literature review </a:t>
            </a:r>
            <a:r>
              <a:rPr lang="en-US" dirty="0" smtClean="0">
                <a:latin typeface="Calibri"/>
                <a:ea typeface="Calibri"/>
                <a:cs typeface="Times New Roman"/>
              </a:rPr>
              <a:t>– International Journal of Life Cycle Assessment, 12(7): 470-479, F. Werner, K. Richter, 2007</a:t>
            </a:r>
          </a:p>
          <a:p>
            <a:pPr marL="330521" indent="-330521">
              <a:buFont typeface="+mj-lt"/>
              <a:buAutoNum type="arabicPeriod"/>
            </a:pPr>
            <a:r>
              <a:rPr lang="en-US" dirty="0" smtClean="0">
                <a:latin typeface="Calibri"/>
                <a:ea typeface="Calibri"/>
                <a:cs typeface="Times New Roman"/>
              </a:rPr>
              <a:t>Examples can be found in the continuing education course, </a:t>
            </a:r>
            <a:r>
              <a:rPr lang="en-US" i="1" dirty="0" smtClean="0">
                <a:latin typeface="Calibri"/>
                <a:ea typeface="Calibri"/>
                <a:cs typeface="Times New Roman"/>
              </a:rPr>
              <a:t>Rethinking Wood as a Material of Choice</a:t>
            </a:r>
            <a:r>
              <a:rPr lang="en-US" dirty="0" smtClean="0">
                <a:latin typeface="Calibri"/>
                <a:ea typeface="Calibri"/>
                <a:cs typeface="Times New Roman"/>
              </a:rPr>
              <a:t>, www.rethinkwood.com/sites/default/files/FII_CEU_AR_Rethinking_Choice.pdf</a:t>
            </a:r>
          </a:p>
          <a:p>
            <a:pPr marL="330521" indent="-330521">
              <a:buFont typeface="+mj-lt"/>
              <a:buAutoNum type="arabicPeriod"/>
            </a:pPr>
            <a:r>
              <a:rPr lang="en-US" i="1" dirty="0" smtClean="0">
                <a:latin typeface="Calibri"/>
                <a:ea typeface="Calibri"/>
                <a:cs typeface="Times New Roman"/>
              </a:rPr>
              <a:t>Forté Case Study</a:t>
            </a:r>
            <a:r>
              <a:rPr lang="en-US" dirty="0" smtClean="0">
                <a:latin typeface="Calibri"/>
                <a:ea typeface="Calibri"/>
                <a:cs typeface="Times New Roman"/>
              </a:rPr>
              <a:t>, Lend Lease, 2012</a:t>
            </a:r>
          </a:p>
          <a:p>
            <a:pPr marL="330521" indent="-330521">
              <a:buFont typeface="+mj-lt"/>
              <a:buAutoNum type="arabicPeriod"/>
            </a:pPr>
            <a:r>
              <a:rPr lang="en-US" i="1" dirty="0" smtClean="0">
                <a:latin typeface="Calibri"/>
                <a:ea typeface="Calibri"/>
                <a:cs typeface="Times New Roman"/>
              </a:rPr>
              <a:t>Calculating the Fire Resistance of Exposed Wood Members, Technical Report 10</a:t>
            </a:r>
            <a:r>
              <a:rPr lang="en-US" dirty="0" smtClean="0">
                <a:latin typeface="Calibri"/>
                <a:ea typeface="Calibri"/>
                <a:cs typeface="Times New Roman"/>
              </a:rPr>
              <a:t>, American Wood Council, 2003</a:t>
            </a:r>
          </a:p>
          <a:p>
            <a:pPr marL="330521" indent="-330521">
              <a:buFont typeface="+mj-lt"/>
              <a:buAutoNum type="arabicPeriod"/>
            </a:pPr>
            <a:r>
              <a:rPr lang="en-US" i="1" dirty="0" smtClean="0">
                <a:latin typeface="Calibri"/>
                <a:ea typeface="Calibri"/>
                <a:cs typeface="Times New Roman"/>
              </a:rPr>
              <a:t>Wood-Concrete Hybrid Construction</a:t>
            </a:r>
            <a:r>
              <a:rPr lang="en-US" dirty="0" smtClean="0">
                <a:latin typeface="Calibri"/>
                <a:ea typeface="Calibri"/>
                <a:cs typeface="Times New Roman"/>
              </a:rPr>
              <a:t>, Canada Wood</a:t>
            </a:r>
          </a:p>
          <a:p>
            <a:pPr marL="330521" indent="-330521">
              <a:buFont typeface="+mj-lt"/>
              <a:buAutoNum type="arabicPeriod"/>
            </a:pPr>
            <a:r>
              <a:rPr lang="en-US" i="1" dirty="0" smtClean="0">
                <a:latin typeface="Calibri"/>
                <a:ea typeface="Calibri"/>
                <a:cs typeface="Times New Roman"/>
              </a:rPr>
              <a:t>U.S. CLT Handbook</a:t>
            </a:r>
            <a:r>
              <a:rPr lang="en-US" dirty="0" smtClean="0">
                <a:latin typeface="Calibri"/>
                <a:ea typeface="Calibri"/>
                <a:cs typeface="Times New Roman"/>
              </a:rPr>
              <a:t>, FPInnovations, 2013</a:t>
            </a:r>
          </a:p>
          <a:p>
            <a:pPr marL="330521" indent="-330521">
              <a:buFont typeface="+mj-lt"/>
              <a:buAutoNum type="arabicPeriod"/>
            </a:pPr>
            <a:r>
              <a:rPr lang="en-US" i="1" dirty="0" smtClean="0">
                <a:latin typeface="Calibri"/>
                <a:ea typeface="Calibri"/>
                <a:cs typeface="Times New Roman"/>
              </a:rPr>
              <a:t>Bridport House Case Study</a:t>
            </a:r>
            <a:r>
              <a:rPr lang="en-US" dirty="0" smtClean="0">
                <a:latin typeface="Calibri"/>
                <a:ea typeface="Calibri"/>
                <a:cs typeface="Times New Roman"/>
              </a:rPr>
              <a:t>, Willmott Dixon, 2011</a:t>
            </a:r>
          </a:p>
          <a:p>
            <a:pPr marL="330521" indent="-330521">
              <a:buFont typeface="+mj-lt"/>
              <a:buAutoNum type="arabicPeriod"/>
            </a:pPr>
            <a:r>
              <a:rPr lang="en-US" i="1" dirty="0" smtClean="0">
                <a:latin typeface="Calibri"/>
                <a:ea typeface="Calibri"/>
                <a:cs typeface="Times New Roman"/>
              </a:rPr>
              <a:t>Structural Composite Lumber (SCL): A Practical Alternative</a:t>
            </a:r>
            <a:r>
              <a:rPr lang="en-US" dirty="0" smtClean="0">
                <a:latin typeface="Calibri"/>
                <a:ea typeface="Calibri"/>
                <a:cs typeface="Times New Roman"/>
              </a:rPr>
              <a:t>, APA – The Engineered Wood Association, 2012</a:t>
            </a:r>
          </a:p>
          <a:p>
            <a:pPr marL="330521" indent="-330521">
              <a:buFont typeface="+mj-lt"/>
              <a:buAutoNum type="arabicPeriod"/>
            </a:pPr>
            <a:r>
              <a:rPr lang="en-US" i="1" dirty="0" smtClean="0">
                <a:latin typeface="Calibri"/>
                <a:ea typeface="Calibri"/>
                <a:cs typeface="Times New Roman"/>
              </a:rPr>
              <a:t>Glulam: Visible Beauty, Hidden Strength</a:t>
            </a:r>
            <a:r>
              <a:rPr lang="en-US" dirty="0" smtClean="0">
                <a:latin typeface="Calibri"/>
                <a:ea typeface="Calibri"/>
                <a:cs typeface="Times New Roman"/>
              </a:rPr>
              <a:t>, APA – The Engineered Wood Association, 2012</a:t>
            </a:r>
            <a:endParaRPr lang="en-US" dirty="0">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D204F0B4-E6CB-4BCA-AB7E-1EC5A251E5C8}"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21581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a:ea typeface="Calibri"/>
                <a:cs typeface="Times New Roman"/>
              </a:rPr>
              <a:t>38.</a:t>
            </a:r>
          </a:p>
          <a:p>
            <a:r>
              <a:rPr lang="en-US" dirty="0" smtClean="0">
                <a:latin typeface="Calibri"/>
                <a:ea typeface="Calibri"/>
                <a:cs typeface="Times New Roman"/>
              </a:rPr>
              <a:t>Click on the button above, or go to: http://continuingeducation.construction.com/reThinkWood.php</a:t>
            </a:r>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38</a:t>
            </a:fld>
            <a:endParaRPr lang="en-US" dirty="0"/>
          </a:p>
        </p:txBody>
      </p:sp>
    </p:spTree>
    <p:extLst>
      <p:ext uri="{BB962C8B-B14F-4D97-AF65-F5344CB8AC3E}">
        <p14:creationId xmlns:p14="http://schemas.microsoft.com/office/powerpoint/2010/main" val="3409597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a:ea typeface="Calibri"/>
                <a:cs typeface="Times New Roman"/>
              </a:rPr>
              <a:t>39.</a:t>
            </a:r>
          </a:p>
          <a:p>
            <a:r>
              <a:rPr lang="en-US" dirty="0" smtClean="0">
                <a:latin typeface="Calibri"/>
                <a:ea typeface="Calibri"/>
                <a:cs typeface="Times New Roman"/>
              </a:rPr>
              <a:t>Thank you for your time. Visit www.reThinkWood.com/CEU for more information, or email info@reThinkWood.com with any questions.</a:t>
            </a:r>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39</a:t>
            </a:fld>
            <a:endParaRPr lang="en-US" dirty="0"/>
          </a:p>
        </p:txBody>
      </p:sp>
    </p:spTree>
    <p:extLst>
      <p:ext uri="{BB962C8B-B14F-4D97-AF65-F5344CB8AC3E}">
        <p14:creationId xmlns:p14="http://schemas.microsoft.com/office/powerpoint/2010/main" val="402881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4.</a:t>
            </a:r>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4</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5.</a:t>
            </a:r>
          </a:p>
          <a:p>
            <a:r>
              <a:rPr lang="en-US" b="1" dirty="0" smtClean="0">
                <a:latin typeface="Calibri"/>
                <a:ea typeface="Calibri"/>
                <a:cs typeface="Times New Roman"/>
              </a:rPr>
              <a:t>TABLE OF CONTENTS</a:t>
            </a:r>
            <a:endParaRPr lang="en-US" dirty="0" smtClean="0">
              <a:latin typeface="Calibri"/>
              <a:ea typeface="Calibri"/>
              <a:cs typeface="Times New Roman"/>
            </a:endParaRPr>
          </a:p>
          <a:p>
            <a:pPr marL="330521" indent="-330521">
              <a:buFont typeface="+mj-lt"/>
              <a:buAutoNum type="arabicPeriod"/>
            </a:pPr>
            <a:r>
              <a:rPr lang="en-US" dirty="0" smtClean="0">
                <a:latin typeface="Calibri"/>
                <a:ea typeface="Calibri"/>
                <a:cs typeface="Times New Roman"/>
              </a:rPr>
              <a:t>The Inspiration Behind Tall Wood</a:t>
            </a:r>
          </a:p>
          <a:p>
            <a:pPr marL="330521" indent="-330521">
              <a:buFont typeface="+mj-lt"/>
              <a:buAutoNum type="arabicPeriod"/>
            </a:pPr>
            <a:r>
              <a:rPr lang="en-US" dirty="0" smtClean="0">
                <a:latin typeface="Calibri"/>
                <a:ea typeface="Calibri"/>
                <a:cs typeface="Times New Roman"/>
              </a:rPr>
              <a:t>Safety and Performance</a:t>
            </a:r>
          </a:p>
          <a:p>
            <a:pPr marL="330521" indent="-330521">
              <a:buFont typeface="+mj-lt"/>
              <a:buAutoNum type="arabicPeriod"/>
            </a:pPr>
            <a:r>
              <a:rPr lang="en-US" dirty="0" smtClean="0">
                <a:latin typeface="Calibri"/>
                <a:ea typeface="Calibri"/>
                <a:cs typeface="Times New Roman"/>
              </a:rPr>
              <a:t>Tall Wood Around the World: Lessons Learned</a:t>
            </a:r>
          </a:p>
          <a:p>
            <a:pPr marL="330521" indent="-330521">
              <a:buFont typeface="+mj-lt"/>
              <a:buAutoNum type="arabicPeriod"/>
            </a:pPr>
            <a:r>
              <a:rPr lang="en-US" dirty="0" smtClean="0">
                <a:latin typeface="Calibri"/>
                <a:ea typeface="Calibri"/>
                <a:cs typeface="Times New Roman"/>
              </a:rPr>
              <a:t>Responsible Revolution</a:t>
            </a:r>
          </a:p>
          <a:p>
            <a:pPr marL="330521" indent="-330521">
              <a:buFont typeface="+mj-lt"/>
              <a:buAutoNum type="arabicPeriod"/>
            </a:pPr>
            <a:r>
              <a:rPr lang="en-US" dirty="0" smtClean="0">
                <a:latin typeface="Calibri"/>
                <a:ea typeface="Calibri"/>
                <a:cs typeface="Times New Roman"/>
              </a:rPr>
              <a:t>Appendix | Common Mass Timber Products</a:t>
            </a:r>
          </a:p>
          <a:p>
            <a:pPr marL="330521" indent="-330521">
              <a:buFont typeface="+mj-lt"/>
              <a:buAutoNum type="arabicPeriod"/>
            </a:pPr>
            <a:r>
              <a:rPr lang="en-US" dirty="0" smtClean="0">
                <a:latin typeface="Calibri"/>
                <a:ea typeface="Calibri"/>
                <a:cs typeface="Times New Roman"/>
              </a:rPr>
              <a:t>Endnotes</a:t>
            </a:r>
          </a:p>
          <a:p>
            <a:r>
              <a:rPr lang="en-US" dirty="0" smtClean="0">
                <a:latin typeface="Calibri"/>
                <a:ea typeface="Calibri"/>
                <a:cs typeface="Times New Roman"/>
              </a:rPr>
              <a:t> </a:t>
            </a:r>
          </a:p>
          <a:p>
            <a:endParaRPr lang="en-US" baseline="0" dirty="0" smtClean="0"/>
          </a:p>
        </p:txBody>
      </p:sp>
      <p:sp>
        <p:nvSpPr>
          <p:cNvPr id="4" name="Slide Number Placeholder 3"/>
          <p:cNvSpPr>
            <a:spLocks noGrp="1"/>
          </p:cNvSpPr>
          <p:nvPr>
            <p:ph type="sldNum" sz="quarter" idx="10"/>
          </p:nvPr>
        </p:nvSpPr>
        <p:spPr/>
        <p:txBody>
          <a:bodyPr/>
          <a:lstStyle/>
          <a:p>
            <a:fld id="{D204F0B4-E6CB-4BCA-AB7E-1EC5A251E5C8}" type="slidenum">
              <a:rPr lang="en-US" smtClean="0"/>
              <a:pPr/>
              <a:t>5</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6.</a:t>
            </a:r>
          </a:p>
          <a:p>
            <a:r>
              <a:rPr lang="en-US" b="1" dirty="0" smtClean="0">
                <a:latin typeface="Calibri"/>
                <a:ea typeface="Calibri"/>
                <a:cs typeface="Times New Roman"/>
              </a:rPr>
              <a:t>SECTION 1:</a:t>
            </a:r>
            <a:r>
              <a:rPr lang="en-US" dirty="0" smtClean="0">
                <a:latin typeface="Calibri"/>
                <a:ea typeface="Calibri"/>
                <a:cs typeface="Times New Roman"/>
              </a:rPr>
              <a:t> The Inspiration Behind Tall Wood</a:t>
            </a:r>
          </a:p>
          <a:p>
            <a:pPr marL="330521" indent="-330521">
              <a:buFont typeface="+mj-lt"/>
              <a:buAutoNum type="alphaLcParenR"/>
            </a:pPr>
            <a:r>
              <a:rPr lang="en-US" dirty="0" smtClean="0">
                <a:latin typeface="Calibri"/>
                <a:ea typeface="Calibri"/>
                <a:cs typeface="Times New Roman"/>
              </a:rPr>
              <a:t>The Case for Tall Wood Buildings</a:t>
            </a:r>
          </a:p>
          <a:p>
            <a:pPr marL="330521" indent="-330521">
              <a:buFont typeface="+mj-lt"/>
              <a:buAutoNum type="alphaLcParenR"/>
            </a:pPr>
            <a:r>
              <a:rPr lang="en-US" dirty="0" smtClean="0">
                <a:latin typeface="Calibri"/>
                <a:ea typeface="Calibri"/>
                <a:cs typeface="Times New Roman"/>
              </a:rPr>
              <a:t>Survey of International Tall Wood Buildings</a:t>
            </a:r>
          </a:p>
          <a:p>
            <a:pPr marL="330521" indent="-330521">
              <a:buFont typeface="+mj-lt"/>
              <a:buAutoNum type="alphaLcParenR"/>
            </a:pPr>
            <a:r>
              <a:rPr lang="en-US" dirty="0" smtClean="0">
                <a:latin typeface="Calibri"/>
                <a:ea typeface="Calibri"/>
                <a:cs typeface="Times New Roman"/>
              </a:rPr>
              <a:t>Environmental benefits</a:t>
            </a:r>
          </a:p>
          <a:p>
            <a:pPr marL="330521" indent="-330521">
              <a:buFont typeface="+mj-lt"/>
              <a:buAutoNum type="alphaLcParenR"/>
            </a:pPr>
            <a:r>
              <a:rPr lang="en-US" dirty="0" smtClean="0">
                <a:latin typeface="Calibri"/>
                <a:ea typeface="Calibri"/>
                <a:cs typeface="Times New Roman"/>
              </a:rPr>
              <a:t>Environmental inspiration: </a:t>
            </a:r>
            <a:r>
              <a:rPr lang="en-US" i="1" dirty="0" smtClean="0">
                <a:latin typeface="Calibri"/>
                <a:ea typeface="Calibri"/>
                <a:cs typeface="Times New Roman"/>
              </a:rPr>
              <a:t>Forté</a:t>
            </a:r>
            <a:endParaRPr lang="en-US" dirty="0" smtClean="0">
              <a:latin typeface="Calibri"/>
              <a:ea typeface="Calibri"/>
              <a:cs typeface="Times New Roman"/>
            </a:endParaRPr>
          </a:p>
          <a:p>
            <a:pPr marL="330521" indent="-330521">
              <a:buFont typeface="+mj-lt"/>
              <a:buAutoNum type="alphaLcParenR"/>
            </a:pPr>
            <a:r>
              <a:rPr lang="en-US" dirty="0" smtClean="0">
                <a:latin typeface="Calibri"/>
                <a:ea typeface="Calibri"/>
                <a:cs typeface="Times New Roman"/>
              </a:rPr>
              <a:t>Cost competitive</a:t>
            </a:r>
          </a:p>
          <a:p>
            <a:pPr defTabSz="881390">
              <a:defRPr/>
            </a:pPr>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12656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7.</a:t>
            </a:r>
          </a:p>
          <a:p>
            <a:r>
              <a:rPr lang="en-US" dirty="0" smtClean="0">
                <a:latin typeface="Calibri"/>
                <a:ea typeface="Calibri"/>
                <a:cs typeface="Times New Roman"/>
              </a:rPr>
              <a:t>Wood is …</a:t>
            </a:r>
          </a:p>
          <a:p>
            <a:pPr marL="330521" indent="-330521">
              <a:buFont typeface="Symbol"/>
              <a:buChar char=""/>
            </a:pPr>
            <a:r>
              <a:rPr lang="en-US" dirty="0" smtClean="0">
                <a:latin typeface="Calibri"/>
                <a:ea typeface="Calibri"/>
                <a:cs typeface="Times New Roman"/>
              </a:rPr>
              <a:t>Strong, lightweight, and versatile</a:t>
            </a:r>
          </a:p>
          <a:p>
            <a:pPr marL="330521" indent="-330521">
              <a:buFont typeface="Symbol"/>
              <a:buChar char=""/>
            </a:pPr>
            <a:r>
              <a:rPr lang="en-US" dirty="0" smtClean="0">
                <a:latin typeface="Calibri"/>
                <a:ea typeface="Calibri"/>
                <a:cs typeface="Times New Roman"/>
              </a:rPr>
              <a:t>Sustainable, natural, recyclable, renewable</a:t>
            </a:r>
          </a:p>
          <a:p>
            <a:pPr marL="330521" indent="-330521">
              <a:buFont typeface="Symbol"/>
              <a:buChar char=""/>
            </a:pPr>
            <a:r>
              <a:rPr lang="en-US" dirty="0" smtClean="0">
                <a:latin typeface="Calibri"/>
                <a:ea typeface="Calibri"/>
                <a:cs typeface="Times New Roman"/>
              </a:rPr>
              <a:t>Carbon efficient, since it sequesters carbon and reduces greenhouse gases in the atmosphere</a:t>
            </a:r>
          </a:p>
          <a:p>
            <a:pPr marL="330521" indent="-330521">
              <a:buFont typeface="Symbol"/>
              <a:buChar char=""/>
            </a:pPr>
            <a:r>
              <a:rPr lang="en-US" dirty="0" smtClean="0">
                <a:latin typeface="Calibri"/>
                <a:ea typeface="Calibri"/>
                <a:cs typeface="Times New Roman"/>
              </a:rPr>
              <a:t>Cost effective and abundant—easy to source locally</a:t>
            </a:r>
          </a:p>
          <a:p>
            <a:pPr marL="330521" indent="-330521">
              <a:buFont typeface="Symbol"/>
              <a:buChar char=""/>
            </a:pPr>
            <a:r>
              <a:rPr lang="en-US" dirty="0" smtClean="0">
                <a:latin typeface="Calibri"/>
                <a:ea typeface="Calibri"/>
                <a:cs typeface="Times New Roman"/>
              </a:rPr>
              <a:t>Reliable, providing proven performance for seismic, wind, and other loading conditions</a:t>
            </a:r>
          </a:p>
          <a:p>
            <a:pPr marL="330521" indent="-330521">
              <a:buFont typeface="Symbol"/>
              <a:buChar char=""/>
            </a:pPr>
            <a:r>
              <a:rPr lang="en-US" dirty="0" smtClean="0">
                <a:latin typeface="Calibri"/>
                <a:ea typeface="Calibri"/>
                <a:cs typeface="Times New Roman"/>
              </a:rPr>
              <a:t>Energy efficient, with lower thermal conductivity</a:t>
            </a:r>
          </a:p>
          <a:p>
            <a:pPr marL="330521" indent="-330521">
              <a:buFont typeface="Symbol"/>
              <a:buChar char=""/>
            </a:pPr>
            <a:r>
              <a:rPr lang="en-US" dirty="0" smtClean="0">
                <a:latin typeface="Calibri"/>
                <a:ea typeface="Calibri"/>
                <a:cs typeface="Times New Roman"/>
              </a:rPr>
              <a:t>Warm, visually appealing, and inviting</a:t>
            </a:r>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33755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8.</a:t>
            </a:r>
          </a:p>
          <a:p>
            <a:r>
              <a:rPr lang="en-US" dirty="0" smtClean="0">
                <a:latin typeface="Calibri"/>
                <a:ea typeface="Calibri"/>
                <a:cs typeface="Times New Roman"/>
              </a:rPr>
              <a:t>In 2012, </a:t>
            </a:r>
            <a:r>
              <a:rPr lang="en-US" i="1" dirty="0" smtClean="0">
                <a:latin typeface="Calibri"/>
                <a:ea typeface="Calibri"/>
                <a:cs typeface="Times New Roman"/>
              </a:rPr>
              <a:t>The Case for Tall Wood Buildings</a:t>
            </a:r>
            <a:r>
              <a:rPr lang="en-US" dirty="0" smtClean="0">
                <a:latin typeface="Calibri"/>
                <a:ea typeface="Calibri"/>
                <a:cs typeface="Times New Roman"/>
              </a:rPr>
              <a:t> outlined a compelling argument for building taller wood structures, showing that midrise (six to 12 stories) and tall buildings (up to 30 stories) could be safely, efficiently, and economically built using mass timber construction techniques. (http://cwc.ca/wp-content/uploads/publications-Tall-Wood.pdf)</a:t>
            </a:r>
          </a:p>
          <a:p>
            <a:endParaRPr lang="en-US" dirty="0"/>
          </a:p>
        </p:txBody>
      </p:sp>
      <p:sp>
        <p:nvSpPr>
          <p:cNvPr id="4" name="Slide Number Placeholder 3"/>
          <p:cNvSpPr>
            <a:spLocks noGrp="1"/>
          </p:cNvSpPr>
          <p:nvPr>
            <p:ph type="sldNum" sz="quarter" idx="10"/>
          </p:nvPr>
        </p:nvSpPr>
        <p:spPr/>
        <p:txBody>
          <a:bodyPr/>
          <a:lstStyle/>
          <a:p>
            <a:fld id="{D204F0B4-E6CB-4BCA-AB7E-1EC5A251E5C8}" type="slidenum">
              <a:rPr lang="en-US" smtClean="0"/>
              <a:pPr/>
              <a:t>8</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latin typeface="Calibri"/>
                <a:ea typeface="Calibri"/>
                <a:cs typeface="Times New Roman"/>
              </a:rPr>
              <a:t>9.</a:t>
            </a:r>
          </a:p>
          <a:p>
            <a:r>
              <a:rPr lang="en-US" dirty="0" smtClean="0">
                <a:latin typeface="Calibri"/>
                <a:ea typeface="Calibri"/>
                <a:cs typeface="Times New Roman"/>
              </a:rPr>
              <a:t>The 2014 </a:t>
            </a:r>
            <a:r>
              <a:rPr lang="en-US" i="1" dirty="0" smtClean="0">
                <a:latin typeface="Calibri"/>
                <a:ea typeface="Calibri"/>
                <a:cs typeface="Times New Roman"/>
              </a:rPr>
              <a:t>Survey of International Tall Wood Buildings</a:t>
            </a:r>
            <a:r>
              <a:rPr lang="en-US" dirty="0" smtClean="0">
                <a:latin typeface="Calibri"/>
                <a:ea typeface="Calibri"/>
                <a:cs typeface="Times New Roman"/>
              </a:rPr>
              <a:t> demonstrates how tall wood building techniques have been successfully used in “tall wood” projects worldwide. Design approaches range from conventional platform-based systems made from cross laminated timber (CLT) to glued-laminated (glulam) timber framing to composite wood-concrete and wood-steel building systems.</a:t>
            </a:r>
          </a:p>
          <a:p>
            <a:r>
              <a:rPr lang="en-US" dirty="0" smtClean="0">
                <a:latin typeface="Calibri"/>
                <a:ea typeface="Calibri"/>
                <a:cs typeface="Times New Roman"/>
              </a:rPr>
              <a:t> </a:t>
            </a:r>
          </a:p>
          <a:p>
            <a:r>
              <a:rPr lang="en-US" dirty="0" smtClean="0">
                <a:latin typeface="Calibri"/>
                <a:ea typeface="Calibri"/>
                <a:cs typeface="Times New Roman"/>
              </a:rPr>
              <a:t>The survey found that designers pushing boundaries with taller wood buildings are doing so because of innovation, market leadership, and carbon reduction. Energy efficiency and healthy indoor environments that promote a sense of well-being were found to be complementary objectives.</a:t>
            </a:r>
          </a:p>
          <a:p>
            <a:r>
              <a:rPr lang="en-US" dirty="0" smtClean="0">
                <a:latin typeface="Calibri"/>
                <a:ea typeface="Calibri"/>
                <a:cs typeface="Times New Roman"/>
              </a:rPr>
              <a:t> </a:t>
            </a:r>
          </a:p>
        </p:txBody>
      </p:sp>
      <p:sp>
        <p:nvSpPr>
          <p:cNvPr id="4" name="Slide Number Placeholder 3"/>
          <p:cNvSpPr>
            <a:spLocks noGrp="1"/>
          </p:cNvSpPr>
          <p:nvPr>
            <p:ph type="sldNum" sz="quarter" idx="10"/>
          </p:nvPr>
        </p:nvSpPr>
        <p:spPr/>
        <p:txBody>
          <a:bodyPr/>
          <a:lstStyle/>
          <a:p>
            <a:fld id="{D204F0B4-E6CB-4BCA-AB7E-1EC5A251E5C8}" type="slidenum">
              <a:rPr lang="en-US" smtClean="0"/>
              <a:pPr/>
              <a:t>9</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1522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2800"/>
            </a:lvl1pPr>
          </a:lstStyle>
          <a:p>
            <a:r>
              <a:rPr lang="en-US" smtClean="0"/>
              <a:t>Click to edit Master title style</a:t>
            </a:r>
            <a:endParaRPr lang="en-US"/>
          </a:p>
        </p:txBody>
      </p:sp>
      <p:sp>
        <p:nvSpPr>
          <p:cNvPr id="3" name="Subtitle 2"/>
          <p:cNvSpPr>
            <a:spLocks noGrp="1"/>
          </p:cNvSpPr>
          <p:nvPr>
            <p:ph type="subTitle" idx="1"/>
          </p:nvPr>
        </p:nvSpPr>
        <p:spPr>
          <a:xfrm>
            <a:off x="685800" y="3200400"/>
            <a:ext cx="7772400" cy="1752600"/>
          </a:xfrm>
        </p:spPr>
        <p:txBody>
          <a:bodyPr>
            <a:normAutofit/>
          </a:bodyPr>
          <a:lstStyle>
            <a:lvl1pPr marL="0" indent="0" algn="ctr">
              <a:buNone/>
              <a:defRPr sz="24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B0CF298-A027-4C3E-9758-CC9A8186FACE}" type="datetime1">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ABD415-7082-4318-ADBE-CF3B750448CC}" type="slidenum">
              <a:rPr lang="en-US" smtClean="0"/>
              <a:pPr/>
              <a:t>‹#›</a:t>
            </a:fld>
            <a:endParaRPr lang="en-US" dirty="0"/>
          </a:p>
        </p:txBody>
      </p:sp>
    </p:spTree>
    <p:extLst>
      <p:ext uri="{BB962C8B-B14F-4D97-AF65-F5344CB8AC3E}">
        <p14:creationId xmlns:p14="http://schemas.microsoft.com/office/powerpoint/2010/main" val="4215318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34400" cy="808038"/>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Font typeface="Wingdings" pitchFamily="2" charset="2"/>
              <a:buChar char="§"/>
              <a:defRPr/>
            </a:lvl1pPr>
            <a:lvl2pPr marL="742950" indent="-285750">
              <a:buFont typeface="Wingdings" pitchFamily="2" charset="2"/>
              <a:buChar char="§"/>
              <a:defRPr/>
            </a:lvl2pPr>
            <a:lvl3pPr marL="1143000" indent="-228600">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10"/>
          </p:nvPr>
        </p:nvSpPr>
        <p:spPr/>
        <p:txBody>
          <a:bodyPr/>
          <a:lstStyle/>
          <a:p>
            <a:fld id="{DADDF461-4C45-4BCB-AE6E-C8530B700AD2}" type="datetime1">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ABD415-7082-4318-ADBE-CF3B750448CC}" type="slidenum">
              <a:rPr lang="en-US" smtClean="0"/>
              <a:pPr/>
              <a:t>‹#›</a:t>
            </a:fld>
            <a:endParaRPr lang="en-US" dirty="0"/>
          </a:p>
        </p:txBody>
      </p:sp>
    </p:spTree>
    <p:extLst>
      <p:ext uri="{BB962C8B-B14F-4D97-AF65-F5344CB8AC3E}">
        <p14:creationId xmlns:p14="http://schemas.microsoft.com/office/powerpoint/2010/main" val="154608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atin typeface="Arial Narrow" pitchFamily="34" charset="0"/>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normAutofit/>
          </a:bodyPr>
          <a:lstStyle>
            <a:lvl1pPr marL="0" indent="0">
              <a:buNone/>
              <a:defRPr sz="20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8B6B910F-BC28-4F84-A6FE-2094D705A856}" type="datetime1">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ABD415-7082-4318-ADBE-CF3B750448CC}" type="slidenum">
              <a:rPr lang="en-US" smtClean="0"/>
              <a:pPr/>
              <a:t>‹#›</a:t>
            </a:fld>
            <a:endParaRPr lang="en-US" dirty="0"/>
          </a:p>
        </p:txBody>
      </p:sp>
    </p:spTree>
    <p:extLst>
      <p:ext uri="{BB962C8B-B14F-4D97-AF65-F5344CB8AC3E}">
        <p14:creationId xmlns:p14="http://schemas.microsoft.com/office/powerpoint/2010/main" val="138676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fld id="{CD816018-6AB8-44AB-ACFC-4D8F308769A4}" type="datetime1">
              <a:rPr lang="en-US" smtClean="0"/>
              <a:pPr/>
              <a:t>9/17/2015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ABD415-7082-4318-ADBE-CF3B750448CC}" type="slidenum">
              <a:rPr lang="en-US" smtClean="0"/>
              <a:pPr/>
              <a:t>‹#›</a:t>
            </a:fld>
            <a:endParaRPr lang="en-US" dirty="0"/>
          </a:p>
        </p:txBody>
      </p:sp>
    </p:spTree>
    <p:extLst>
      <p:ext uri="{BB962C8B-B14F-4D97-AF65-F5344CB8AC3E}">
        <p14:creationId xmlns:p14="http://schemas.microsoft.com/office/powerpoint/2010/main" val="296075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2057400" cy="4525963"/>
          </a:xfrm>
          <a:solidFill>
            <a:schemeClr val="accent3">
              <a:lumMod val="50000"/>
            </a:schemeClr>
          </a:solidFill>
        </p:spPr>
        <p:txBody>
          <a:bodyPr>
            <a:normAutofit/>
          </a:bodyPr>
          <a:lstStyle>
            <a:lvl1pPr marL="0" indent="0">
              <a:buFontTx/>
              <a:buNone/>
              <a:defRPr sz="1400" b="1">
                <a:solidFill>
                  <a:schemeClr val="bg1"/>
                </a:solidFill>
              </a:defRPr>
            </a:lvl1pPr>
            <a:lvl2pPr marL="457200" indent="0">
              <a:buFontTx/>
              <a:buNone/>
              <a:defRPr sz="1200" b="1"/>
            </a:lvl2pPr>
            <a:lvl3pPr marL="914400" indent="0">
              <a:buFontTx/>
              <a:buNone/>
              <a:defRPr sz="1200" b="1"/>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2667000" y="1600200"/>
            <a:ext cx="6019800" cy="4525963"/>
          </a:xfrm>
        </p:spPr>
        <p:txBody>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fld id="{BFFB743B-1613-421F-B095-6DDCFAB19049}" type="datetime1">
              <a:rPr lang="en-US" smtClean="0"/>
              <a:pPr/>
              <a:t>9/17/2015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ABD415-7082-4318-ADBE-CF3B750448CC}" type="slidenum">
              <a:rPr lang="en-US" smtClean="0"/>
              <a:pPr/>
              <a:t>‹#›</a:t>
            </a:fld>
            <a:endParaRPr lang="en-US" dirty="0"/>
          </a:p>
        </p:txBody>
      </p:sp>
    </p:spTree>
    <p:extLst>
      <p:ext uri="{BB962C8B-B14F-4D97-AF65-F5344CB8AC3E}">
        <p14:creationId xmlns:p14="http://schemas.microsoft.com/office/powerpoint/2010/main" val="2951715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8A9EF1-832C-4F26-A96F-19BD71F14687}" type="datetime1">
              <a:rPr lang="en-US" smtClean="0"/>
              <a:pPr/>
              <a:t>9/17/2015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ABD415-7082-4318-ADBE-CF3B750448CC}" type="slidenum">
              <a:rPr lang="en-US" smtClean="0"/>
              <a:pPr/>
              <a:t>‹#›</a:t>
            </a:fld>
            <a:endParaRPr lang="en-US" dirty="0"/>
          </a:p>
        </p:txBody>
      </p:sp>
    </p:spTree>
    <p:extLst>
      <p:ext uri="{BB962C8B-B14F-4D97-AF65-F5344CB8AC3E}">
        <p14:creationId xmlns:p14="http://schemas.microsoft.com/office/powerpoint/2010/main" val="2129028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833E7-DD7C-4DFB-8BB8-F45AF337D466}" type="datetime1">
              <a:rPr lang="en-US" smtClean="0"/>
              <a:pPr/>
              <a:t>9/17/2015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ABD415-7082-4318-ADBE-CF3B750448CC}" type="slidenum">
              <a:rPr lang="en-US" smtClean="0"/>
              <a:pPr/>
              <a:t>‹#›</a:t>
            </a:fld>
            <a:endParaRPr lang="en-US" dirty="0"/>
          </a:p>
        </p:txBody>
      </p:sp>
    </p:spTree>
    <p:extLst>
      <p:ext uri="{BB962C8B-B14F-4D97-AF65-F5344CB8AC3E}">
        <p14:creationId xmlns:p14="http://schemas.microsoft.com/office/powerpoint/2010/main" val="200789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609600"/>
            <a:ext cx="8534400" cy="8080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600200"/>
            <a:ext cx="8534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F7FFA-0C5D-45C4-96F3-448D14700E11}" type="datetime1">
              <a:rPr lang="en-US" smtClean="0"/>
              <a:pPr/>
              <a:t>9/17/2015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BD415-7082-4318-ADBE-CF3B750448CC}" type="slidenum">
              <a:rPr lang="en-US" smtClean="0"/>
              <a:pPr/>
              <a:t>‹#›</a:t>
            </a:fld>
            <a:endParaRPr lang="en-US" dirty="0"/>
          </a:p>
        </p:txBody>
      </p:sp>
    </p:spTree>
    <p:extLst>
      <p:ext uri="{BB962C8B-B14F-4D97-AF65-F5344CB8AC3E}">
        <p14:creationId xmlns:p14="http://schemas.microsoft.com/office/powerpoint/2010/main" val="2916197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4" r:id="rId6"/>
    <p:sldLayoutId id="2147483655" r:id="rId7"/>
  </p:sldLayoutIdLst>
  <p:hf hdr="0" ftr="0" dt="0"/>
  <p:txStyles>
    <p:titleStyle>
      <a:lvl1pPr algn="r" defTabSz="914400" rtl="0" eaLnBrk="1" latinLnBrk="0" hangingPunct="1">
        <a:spcBef>
          <a:spcPct val="0"/>
        </a:spcBef>
        <a:buNone/>
        <a:defRPr sz="2400" b="1" kern="1200">
          <a:solidFill>
            <a:schemeClr val="accent3">
              <a:lumMod val="75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2000" kern="1200">
          <a:solidFill>
            <a:schemeClr val="accent3">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1800" kern="1200">
          <a:solidFill>
            <a:schemeClr val="accent3">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600" kern="1200">
          <a:solidFill>
            <a:schemeClr val="accent3">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0.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hyperlink" Target="mailto:info@reThinkWood.com"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6.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9.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14.pn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4.pn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continuingeducation.construction.com/reThinkWood.php" TargetMode="Externa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hyperlink" Target="http://www.rethinkwood.com"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7.png"/><Relationship Id="rId12" Type="http://schemas.openxmlformats.org/officeDocument/2006/relationships/slide" Target="slide37.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25.xml"/><Relationship Id="rId11" Type="http://schemas.openxmlformats.org/officeDocument/2006/relationships/image" Target="../media/image9.png"/><Relationship Id="rId5" Type="http://schemas.openxmlformats.org/officeDocument/2006/relationships/slide" Target="slide13.xml"/><Relationship Id="rId15" Type="http://schemas.openxmlformats.org/officeDocument/2006/relationships/image" Target="../media/image12.png"/><Relationship Id="rId10" Type="http://schemas.openxmlformats.org/officeDocument/2006/relationships/slide" Target="slide31.xml"/><Relationship Id="rId4" Type="http://schemas.openxmlformats.org/officeDocument/2006/relationships/slide" Target="slide6.xml"/><Relationship Id="rId9" Type="http://schemas.openxmlformats.org/officeDocument/2006/relationships/image" Target="../media/image8.png"/><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riginal_Cover_Page_Title_She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09" y="0"/>
            <a:ext cx="9144000" cy="6868908"/>
          </a:xfrm>
          <a:prstGeom prst="rect">
            <a:avLst/>
          </a:prstGeom>
        </p:spPr>
      </p:pic>
      <p:pic>
        <p:nvPicPr>
          <p:cNvPr id="5" name="Picture 3" descr="C:\Users\KarenB\Documents\reThink Wood\Tall Wood CEU Revision\Wood Innovation Design Centre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195263" y="-3488"/>
            <a:ext cx="5954009" cy="64008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266519" y="1388110"/>
            <a:ext cx="2931725" cy="1821502"/>
          </a:xfrm>
          <a:prstGeom prst="rect">
            <a:avLst/>
          </a:prstGeom>
        </p:spPr>
        <p:txBody>
          <a:bodyPr vert="horz" lIns="91440" tIns="45720" rIns="91440" bIns="4572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chemeClr val="accent3">
                    <a:lumMod val="75000"/>
                  </a:schemeClr>
                </a:solidFill>
                <a:latin typeface="Arial"/>
                <a:cs typeface="Arial"/>
              </a:rPr>
              <a:t>Tall Wood Takes a Stand</a:t>
            </a:r>
            <a:endParaRPr lang="en-US" sz="2800" b="1" dirty="0">
              <a:solidFill>
                <a:schemeClr val="accent3">
                  <a:lumMod val="75000"/>
                </a:schemeClr>
              </a:solidFill>
              <a:latin typeface="Arial"/>
              <a:cs typeface="Arial"/>
            </a:endParaRPr>
          </a:p>
        </p:txBody>
      </p:sp>
      <p:sp>
        <p:nvSpPr>
          <p:cNvPr id="8" name="Subtitle 2"/>
          <p:cNvSpPr txBox="1">
            <a:spLocks/>
          </p:cNvSpPr>
          <p:nvPr/>
        </p:nvSpPr>
        <p:spPr>
          <a:xfrm>
            <a:off x="266519" y="3491626"/>
            <a:ext cx="2743594" cy="25281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solidFill>
                  <a:schemeClr val="bg1">
                    <a:lumMod val="50000"/>
                  </a:schemeClr>
                </a:solidFill>
                <a:latin typeface="Arial"/>
                <a:cs typeface="Arial"/>
              </a:rPr>
              <a:t>Tall wood buildings proven safe and cost effective </a:t>
            </a:r>
            <a:endParaRPr lang="en-US" sz="2400" dirty="0">
              <a:solidFill>
                <a:schemeClr val="bg1">
                  <a:lumMod val="50000"/>
                </a:schemeClr>
              </a:solidFill>
              <a:latin typeface="Arial"/>
              <a:cs typeface="Arial"/>
            </a:endParaRPr>
          </a:p>
        </p:txBody>
      </p:sp>
      <p:sp>
        <p:nvSpPr>
          <p:cNvPr id="11" name="TextBox 10"/>
          <p:cNvSpPr txBox="1"/>
          <p:nvPr/>
        </p:nvSpPr>
        <p:spPr>
          <a:xfrm>
            <a:off x="353944" y="5559273"/>
            <a:ext cx="2823480" cy="569387"/>
          </a:xfrm>
          <a:prstGeom prst="rect">
            <a:avLst/>
          </a:prstGeom>
          <a:noFill/>
        </p:spPr>
        <p:txBody>
          <a:bodyPr wrap="square" tIns="91440" bIns="91440" rtlCol="0">
            <a:spAutoFit/>
          </a:bodyPr>
          <a:lstStyle/>
          <a:p>
            <a:pPr>
              <a:spcAft>
                <a:spcPts val="600"/>
              </a:spcAft>
            </a:pPr>
            <a:r>
              <a:rPr lang="en-US" sz="1000" dirty="0">
                <a:solidFill>
                  <a:schemeClr val="accent3">
                    <a:lumMod val="75000"/>
                  </a:schemeClr>
                </a:solidFill>
                <a:latin typeface="Arial"/>
                <a:cs typeface="Arial"/>
              </a:rPr>
              <a:t>Earn 1 AIA/CES HSW learning </a:t>
            </a:r>
            <a:r>
              <a:rPr lang="en-US" sz="1000" dirty="0" smtClean="0">
                <a:solidFill>
                  <a:schemeClr val="accent3">
                    <a:lumMod val="75000"/>
                  </a:schemeClr>
                </a:solidFill>
                <a:latin typeface="Arial"/>
                <a:cs typeface="Arial"/>
              </a:rPr>
              <a:t>unit (LU)</a:t>
            </a:r>
          </a:p>
          <a:p>
            <a:pPr>
              <a:spcAft>
                <a:spcPts val="600"/>
              </a:spcAft>
            </a:pPr>
            <a:r>
              <a:rPr lang="en-US" sz="1000" dirty="0" smtClean="0">
                <a:solidFill>
                  <a:schemeClr val="accent3">
                    <a:lumMod val="75000"/>
                  </a:schemeClr>
                </a:solidFill>
                <a:latin typeface="Arial"/>
                <a:cs typeface="Arial"/>
              </a:rPr>
              <a:t>CEU Publish Date: December 2014 </a:t>
            </a:r>
            <a:endParaRPr lang="en-US" sz="1000" dirty="0">
              <a:solidFill>
                <a:schemeClr val="accent3">
                  <a:lumMod val="75000"/>
                </a:schemeClr>
              </a:solidFill>
              <a:latin typeface="Arial"/>
              <a:cs typeface="Arial"/>
            </a:endParaRPr>
          </a:p>
        </p:txBody>
      </p:sp>
      <p:pic>
        <p:nvPicPr>
          <p:cNvPr id="10" name="Picture 9" descr="BSLC_title 1_edite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5" y="5362615"/>
            <a:ext cx="9144000" cy="1487424"/>
          </a:xfrm>
          <a:prstGeom prst="rect">
            <a:avLst/>
          </a:prstGeom>
        </p:spPr>
      </p:pic>
      <p:sp>
        <p:nvSpPr>
          <p:cNvPr id="9" name="TextBox 8"/>
          <p:cNvSpPr txBox="1"/>
          <p:nvPr/>
        </p:nvSpPr>
        <p:spPr>
          <a:xfrm rot="16200000">
            <a:off x="6690165" y="3305891"/>
            <a:ext cx="4572000" cy="246221"/>
          </a:xfrm>
          <a:prstGeom prst="rect">
            <a:avLst/>
          </a:prstGeom>
          <a:noFill/>
        </p:spPr>
        <p:txBody>
          <a:bodyPr wrap="square" rtlCol="0">
            <a:spAutoFit/>
          </a:bodyPr>
          <a:lstStyle/>
          <a:p>
            <a:r>
              <a:rPr lang="en-US" sz="1000" i="1" dirty="0" smtClean="0">
                <a:solidFill>
                  <a:srgbClr val="EEECE1"/>
                </a:solidFill>
                <a:latin typeface="Arial"/>
                <a:cs typeface="Arial"/>
              </a:rPr>
              <a:t>Photo</a:t>
            </a:r>
            <a:r>
              <a:rPr lang="en-US" sz="1000" i="1" dirty="0">
                <a:solidFill>
                  <a:srgbClr val="EEECE1"/>
                </a:solidFill>
                <a:latin typeface="Arial"/>
                <a:cs typeface="Arial"/>
              </a:rPr>
              <a:t> </a:t>
            </a:r>
            <a:r>
              <a:rPr lang="en-US" sz="1000" i="1" dirty="0" smtClean="0">
                <a:solidFill>
                  <a:srgbClr val="EEECE1"/>
                </a:solidFill>
                <a:latin typeface="Arial"/>
                <a:cs typeface="Arial"/>
              </a:rPr>
              <a:t>courtesy of </a:t>
            </a:r>
            <a:r>
              <a:rPr lang="en-US" sz="1000" i="1" dirty="0" err="1" smtClean="0">
                <a:solidFill>
                  <a:srgbClr val="EEECE1"/>
                </a:solidFill>
                <a:latin typeface="Arial"/>
                <a:cs typeface="Arial"/>
              </a:rPr>
              <a:t>naturally:wood</a:t>
            </a:r>
            <a:endParaRPr lang="en-US" sz="1000" i="1" dirty="0">
              <a:solidFill>
                <a:srgbClr val="EEECE1"/>
              </a:solidFill>
              <a:latin typeface="Arial"/>
              <a:cs typeface="Arial"/>
            </a:endParaRPr>
          </a:p>
        </p:txBody>
      </p:sp>
      <p:sp>
        <p:nvSpPr>
          <p:cNvPr id="3" name="Slide Number Placeholder 2"/>
          <p:cNvSpPr>
            <a:spLocks noGrp="1"/>
          </p:cNvSpPr>
          <p:nvPr>
            <p:ph type="sldNum" sz="quarter" idx="12"/>
          </p:nvPr>
        </p:nvSpPr>
        <p:spPr/>
        <p:txBody>
          <a:bodyPr/>
          <a:lstStyle/>
          <a:p>
            <a:fld id="{9EABD415-7082-4318-ADBE-CF3B750448CC}" type="slidenum">
              <a:rPr lang="en-US" smtClean="0"/>
              <a:pPr/>
              <a:t>1</a:t>
            </a:fld>
            <a:endParaRPr lang="en-US" dirty="0"/>
          </a:p>
        </p:txBody>
      </p:sp>
    </p:spTree>
    <p:custDataLst>
      <p:tags r:id="rId1"/>
    </p:custDataLst>
    <p:extLst>
      <p:ext uri="{BB962C8B-B14F-4D97-AF65-F5344CB8AC3E}">
        <p14:creationId xmlns:p14="http://schemas.microsoft.com/office/powerpoint/2010/main" val="3928449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Benefits</a:t>
            </a:r>
            <a:endParaRPr lang="en-US" dirty="0"/>
          </a:p>
        </p:txBody>
      </p:sp>
      <p:pic>
        <p:nvPicPr>
          <p:cNvPr id="10" name="Picture 9"/>
          <p:cNvPicPr>
            <a:picLocks noChangeAspect="1"/>
          </p:cNvPicPr>
          <p:nvPr/>
        </p:nvPicPr>
        <p:blipFill rotWithShape="1">
          <a:blip r:embed="rId4" cstate="print"/>
          <a:srcRect l="6253" r="9908" b="21111"/>
          <a:stretch/>
        </p:blipFill>
        <p:spPr>
          <a:xfrm>
            <a:off x="-1" y="609600"/>
            <a:ext cx="4730767" cy="6248400"/>
          </a:xfrm>
          <a:prstGeom prst="rect">
            <a:avLst/>
          </a:prstGeom>
        </p:spPr>
      </p:pic>
      <p:sp>
        <p:nvSpPr>
          <p:cNvPr id="11" name="TextBox 10"/>
          <p:cNvSpPr txBox="1"/>
          <p:nvPr/>
        </p:nvSpPr>
        <p:spPr>
          <a:xfrm>
            <a:off x="31293" y="6504801"/>
            <a:ext cx="4540707" cy="246221"/>
          </a:xfrm>
          <a:prstGeom prst="rect">
            <a:avLst/>
          </a:prstGeom>
          <a:noFill/>
        </p:spPr>
        <p:txBody>
          <a:bodyPr wrap="square" rtlCol="0">
            <a:spAutoFit/>
          </a:bodyPr>
          <a:lstStyle/>
          <a:p>
            <a:r>
              <a:rPr lang="en-US" sz="1000" i="1" dirty="0" smtClean="0">
                <a:solidFill>
                  <a:schemeClr val="bg1"/>
                </a:solidFill>
              </a:rPr>
              <a:t>Photo courtesy naturallywood.com</a:t>
            </a:r>
            <a:r>
              <a:rPr lang="en-US" sz="1000" i="1" dirty="0" smtClean="0"/>
              <a:t>.</a:t>
            </a:r>
            <a:endParaRPr lang="en-US" sz="1000" i="1" dirty="0"/>
          </a:p>
        </p:txBody>
      </p:sp>
      <p:pic>
        <p:nvPicPr>
          <p:cNvPr id="12" name="Picture 11"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3413" y="0"/>
            <a:ext cx="9144000" cy="1318690"/>
          </a:xfrm>
          <a:prstGeom prst="rect">
            <a:avLst/>
          </a:prstGeom>
        </p:spPr>
      </p:pic>
      <p:sp>
        <p:nvSpPr>
          <p:cNvPr id="13" name="Content Placeholder 2"/>
          <p:cNvSpPr txBox="1">
            <a:spLocks/>
          </p:cNvSpPr>
          <p:nvPr/>
        </p:nvSpPr>
        <p:spPr>
          <a:xfrm>
            <a:off x="3810000" y="1905000"/>
            <a:ext cx="4953000" cy="4114800"/>
          </a:xfrm>
          <a:prstGeom prst="rect">
            <a:avLst/>
          </a:prstGeom>
          <a:solidFill>
            <a:srgbClr val="41581D"/>
          </a:solidFill>
        </p:spPr>
        <p:txBody>
          <a:bodyPr vert="horz" lIns="274320" tIns="274320" rIns="274320" bIns="274320" rtlCol="0">
            <a:normAutofit/>
          </a:bodyPr>
          <a:lstStyle>
            <a:lvl1pPr marL="342900" indent="-342900" algn="l" defTabSz="914400" rtl="0" eaLnBrk="1" latinLnBrk="0" hangingPunct="1">
              <a:spcBef>
                <a:spcPct val="20000"/>
              </a:spcBef>
              <a:buFont typeface="Wingdings" pitchFamily="2" charset="2"/>
              <a:buChar char="§"/>
              <a:defRPr sz="2000" kern="1200">
                <a:solidFill>
                  <a:schemeClr val="accent3">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1800" kern="1200">
                <a:solidFill>
                  <a:schemeClr val="accent3">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600" kern="1200">
                <a:solidFill>
                  <a:schemeClr val="accent3">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r>
              <a:rPr lang="en-US" sz="2800" i="1" dirty="0" smtClean="0">
                <a:solidFill>
                  <a:schemeClr val="bg1"/>
                </a:solidFill>
              </a:rPr>
              <a:t>Wood grows naturally and is renewable</a:t>
            </a:r>
          </a:p>
          <a:p>
            <a:pPr lvl="0">
              <a:buFont typeface="Arial" pitchFamily="34" charset="0"/>
              <a:buChar char="•"/>
            </a:pPr>
            <a:r>
              <a:rPr lang="en-US" sz="2800" i="1" dirty="0" smtClean="0">
                <a:solidFill>
                  <a:schemeClr val="bg1"/>
                </a:solidFill>
              </a:rPr>
              <a:t>Stores </a:t>
            </a:r>
            <a:r>
              <a:rPr lang="en-US" sz="2800" i="1" dirty="0">
                <a:solidFill>
                  <a:schemeClr val="bg1"/>
                </a:solidFill>
              </a:rPr>
              <a:t>carbon</a:t>
            </a:r>
            <a:endParaRPr lang="en-US" sz="2800" dirty="0">
              <a:solidFill>
                <a:schemeClr val="bg1"/>
              </a:solidFill>
            </a:endParaRPr>
          </a:p>
          <a:p>
            <a:pPr lvl="0">
              <a:buFont typeface="Arial" pitchFamily="34" charset="0"/>
              <a:buChar char="•"/>
            </a:pPr>
            <a:r>
              <a:rPr lang="en-US" sz="2800" i="1" dirty="0" smtClean="0">
                <a:solidFill>
                  <a:schemeClr val="bg1"/>
                </a:solidFill>
              </a:rPr>
              <a:t>Requires </a:t>
            </a:r>
            <a:r>
              <a:rPr lang="en-US" sz="2800" i="1" dirty="0">
                <a:solidFill>
                  <a:schemeClr val="bg1"/>
                </a:solidFill>
              </a:rPr>
              <a:t>less energy to manufacture</a:t>
            </a:r>
            <a:endParaRPr lang="en-US" sz="2800" dirty="0">
              <a:solidFill>
                <a:schemeClr val="bg1"/>
              </a:solidFill>
            </a:endParaRPr>
          </a:p>
          <a:p>
            <a:pPr>
              <a:buFont typeface="Arial" pitchFamily="34" charset="0"/>
              <a:buChar char="•"/>
            </a:pPr>
            <a:r>
              <a:rPr lang="en-US" sz="2800" i="1" dirty="0" smtClean="0">
                <a:solidFill>
                  <a:schemeClr val="bg1"/>
                </a:solidFill>
              </a:rPr>
              <a:t>Lower </a:t>
            </a:r>
            <a:r>
              <a:rPr lang="en-US" sz="2800" i="1" dirty="0">
                <a:solidFill>
                  <a:schemeClr val="bg1"/>
                </a:solidFill>
              </a:rPr>
              <a:t>greenhouse gas emissions</a:t>
            </a:r>
            <a:endParaRPr lang="en-US" sz="2800" b="1" i="1" dirty="0">
              <a:solidFill>
                <a:schemeClr val="bg1"/>
              </a:solidFill>
            </a:endParaRPr>
          </a:p>
        </p:txBody>
      </p:sp>
      <p:sp>
        <p:nvSpPr>
          <p:cNvPr id="3" name="Slide Number Placeholder 2"/>
          <p:cNvSpPr>
            <a:spLocks noGrp="1"/>
          </p:cNvSpPr>
          <p:nvPr>
            <p:ph type="sldNum" sz="quarter" idx="12"/>
          </p:nvPr>
        </p:nvSpPr>
        <p:spPr/>
        <p:txBody>
          <a:bodyPr/>
          <a:lstStyle/>
          <a:p>
            <a:fld id="{9EABD415-7082-4318-ADBE-CF3B750448CC}" type="slidenum">
              <a:rPr lang="en-US" smtClean="0"/>
              <a:pPr/>
              <a:t>10</a:t>
            </a:fld>
            <a:endParaRPr lang="en-US" dirty="0"/>
          </a:p>
        </p:txBody>
      </p:sp>
    </p:spTree>
    <p:custDataLst>
      <p:tags r:id="rId1"/>
    </p:custDataLst>
    <p:extLst>
      <p:ext uri="{BB962C8B-B14F-4D97-AF65-F5344CB8AC3E}">
        <p14:creationId xmlns:p14="http://schemas.microsoft.com/office/powerpoint/2010/main" val="70156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_Top.png"/>
          <p:cNvPicPr>
            <a:picLocks noChangeAspect="1"/>
          </p:cNvPicPr>
          <p:nvPr/>
        </p:nvPicPr>
        <p:blipFill rotWithShape="1">
          <a:blip r:embed="rId3" cstate="print">
            <a:extLst>
              <a:ext uri="{28A0092B-C50C-407E-A947-70E740481C1C}">
                <a14:useLocalDpi xmlns:a14="http://schemas.microsoft.com/office/drawing/2010/main" val="0"/>
              </a:ext>
            </a:extLst>
          </a:blip>
          <a:srcRect b="79309"/>
          <a:stretch/>
        </p:blipFill>
        <p:spPr>
          <a:xfrm>
            <a:off x="0" y="-15240"/>
            <a:ext cx="9144000" cy="1419002"/>
          </a:xfrm>
          <a:prstGeom prst="rect">
            <a:avLst/>
          </a:prstGeom>
        </p:spPr>
      </p:pic>
      <p:sp>
        <p:nvSpPr>
          <p:cNvPr id="2" name="Title 1"/>
          <p:cNvSpPr>
            <a:spLocks noGrp="1"/>
          </p:cNvSpPr>
          <p:nvPr>
            <p:ph type="title"/>
          </p:nvPr>
        </p:nvSpPr>
        <p:spPr/>
        <p:txBody>
          <a:bodyPr>
            <a:normAutofit/>
          </a:bodyPr>
          <a:lstStyle/>
          <a:p>
            <a:r>
              <a:rPr lang="en-US" dirty="0" smtClean="0"/>
              <a:t>Cost Competitive</a:t>
            </a:r>
            <a:endParaRPr lang="en-US" dirty="0"/>
          </a:p>
        </p:txBody>
      </p:sp>
      <p:sp>
        <p:nvSpPr>
          <p:cNvPr id="12" name="Content Placeholder 2"/>
          <p:cNvSpPr txBox="1">
            <a:spLocks/>
          </p:cNvSpPr>
          <p:nvPr/>
        </p:nvSpPr>
        <p:spPr>
          <a:xfrm>
            <a:off x="228600" y="1524000"/>
            <a:ext cx="8686800" cy="4389120"/>
          </a:xfrm>
          <a:prstGeom prst="rect">
            <a:avLst/>
          </a:prstGeom>
          <a:solidFill>
            <a:srgbClr val="41581D"/>
          </a:solidFill>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2000" kern="1200">
                <a:solidFill>
                  <a:schemeClr val="accent3">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1800" kern="1200">
                <a:solidFill>
                  <a:schemeClr val="accent3">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600" kern="1200">
                <a:solidFill>
                  <a:schemeClr val="accent3">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Font typeface="Arial" pitchFamily="34" charset="0"/>
              <a:buChar char="•"/>
            </a:pPr>
            <a:r>
              <a:rPr lang="en-US" sz="2800" i="1" dirty="0">
                <a:solidFill>
                  <a:schemeClr val="bg1"/>
                </a:solidFill>
              </a:rPr>
              <a:t>Cost competitive up to 30 stories </a:t>
            </a:r>
            <a:endParaRPr lang="en-US" sz="2800" i="1" dirty="0" smtClean="0">
              <a:solidFill>
                <a:schemeClr val="bg1"/>
              </a:solidFill>
            </a:endParaRPr>
          </a:p>
          <a:p>
            <a:pPr lvl="0">
              <a:buFont typeface="Arial" pitchFamily="34" charset="0"/>
              <a:buChar char="•"/>
            </a:pPr>
            <a:endParaRPr lang="en-US" sz="2800" i="1" dirty="0">
              <a:solidFill>
                <a:schemeClr val="bg1"/>
              </a:solidFill>
            </a:endParaRPr>
          </a:p>
          <a:p>
            <a:pPr lvl="0">
              <a:buFont typeface="Arial" pitchFamily="34" charset="0"/>
              <a:buChar char="•"/>
            </a:pPr>
            <a:r>
              <a:rPr lang="en-US" sz="2800" i="1" dirty="0">
                <a:solidFill>
                  <a:schemeClr val="bg1"/>
                </a:solidFill>
              </a:rPr>
              <a:t>Versatile building systems and installation </a:t>
            </a:r>
            <a:r>
              <a:rPr lang="en-US" sz="2800" i="1" dirty="0" smtClean="0">
                <a:solidFill>
                  <a:schemeClr val="bg1"/>
                </a:solidFill>
              </a:rPr>
              <a:t>methodologies</a:t>
            </a:r>
          </a:p>
          <a:p>
            <a:pPr lvl="0">
              <a:buFont typeface="Arial" pitchFamily="34" charset="0"/>
              <a:buChar char="•"/>
            </a:pPr>
            <a:endParaRPr lang="en-US" sz="2800" i="1" dirty="0">
              <a:solidFill>
                <a:schemeClr val="bg1"/>
              </a:solidFill>
            </a:endParaRPr>
          </a:p>
          <a:p>
            <a:pPr lvl="0">
              <a:buFont typeface="Arial" pitchFamily="34" charset="0"/>
              <a:buChar char="•"/>
            </a:pPr>
            <a:r>
              <a:rPr lang="en-US" sz="2800" i="1" dirty="0">
                <a:solidFill>
                  <a:schemeClr val="bg1"/>
                </a:solidFill>
              </a:rPr>
              <a:t>Configuration choices offer flexibility </a:t>
            </a:r>
            <a:endParaRPr lang="en-US" sz="2800" i="1" dirty="0" smtClean="0">
              <a:solidFill>
                <a:schemeClr val="bg1"/>
              </a:solidFill>
            </a:endParaRPr>
          </a:p>
          <a:p>
            <a:pPr lvl="0">
              <a:buFont typeface="Arial" pitchFamily="34" charset="0"/>
              <a:buChar char="•"/>
            </a:pPr>
            <a:endParaRPr lang="en-US" sz="2800" i="1" dirty="0">
              <a:solidFill>
                <a:schemeClr val="bg1"/>
              </a:solidFill>
            </a:endParaRPr>
          </a:p>
          <a:p>
            <a:pPr lvl="0">
              <a:buFont typeface="Arial" pitchFamily="34" charset="0"/>
              <a:buChar char="•"/>
            </a:pPr>
            <a:r>
              <a:rPr lang="en-US" sz="2800" i="1" dirty="0">
                <a:solidFill>
                  <a:schemeClr val="bg1"/>
                </a:solidFill>
              </a:rPr>
              <a:t>Quick installation, faster occupancy </a:t>
            </a:r>
          </a:p>
        </p:txBody>
      </p:sp>
      <p:sp>
        <p:nvSpPr>
          <p:cNvPr id="3" name="Slide Number Placeholder 2"/>
          <p:cNvSpPr>
            <a:spLocks noGrp="1"/>
          </p:cNvSpPr>
          <p:nvPr>
            <p:ph type="sldNum" sz="quarter" idx="12"/>
          </p:nvPr>
        </p:nvSpPr>
        <p:spPr/>
        <p:txBody>
          <a:bodyPr/>
          <a:lstStyle/>
          <a:p>
            <a:fld id="{9EABD415-7082-4318-ADBE-CF3B750448CC}" type="slidenum">
              <a:rPr lang="en-US" smtClean="0"/>
              <a:pPr/>
              <a:t>11</a:t>
            </a:fld>
            <a:endParaRPr lang="en-US" dirty="0"/>
          </a:p>
        </p:txBody>
      </p:sp>
    </p:spTree>
    <p:extLst>
      <p:ext uri="{BB962C8B-B14F-4D97-AF65-F5344CB8AC3E}">
        <p14:creationId xmlns:p14="http://schemas.microsoft.com/office/powerpoint/2010/main" val="2732253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3870"/>
            <a:ext cx="4953000" cy="6560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2700" y="5210627"/>
            <a:ext cx="2971800" cy="1675943"/>
          </a:xfrm>
          <a:prstGeom prst="rect">
            <a:avLst/>
          </a:prstGeom>
          <a:solidFill>
            <a:srgbClr val="4158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25635" y="5250128"/>
            <a:ext cx="2720529" cy="1538883"/>
          </a:xfrm>
          <a:prstGeom prst="rect">
            <a:avLst/>
          </a:prstGeom>
          <a:noFill/>
        </p:spPr>
        <p:txBody>
          <a:bodyPr wrap="square" rtlCol="0" anchor="ctr">
            <a:spAutoFit/>
          </a:bodyPr>
          <a:lstStyle/>
          <a:p>
            <a:r>
              <a:rPr lang="en-US" sz="2200" dirty="0" smtClean="0">
                <a:solidFill>
                  <a:schemeClr val="bg1"/>
                </a:solidFill>
                <a:latin typeface="Arial" panose="020B0604020202020204" pitchFamily="34" charset="0"/>
                <a:cs typeface="Arial" panose="020B0604020202020204" pitchFamily="34" charset="0"/>
              </a:rPr>
              <a:t>Fort</a:t>
            </a:r>
            <a:r>
              <a:rPr lang="en-US" sz="2400" dirty="0" smtClean="0">
                <a:solidFill>
                  <a:schemeClr val="bg1"/>
                </a:solidFill>
                <a:latin typeface="Arial" panose="020B0604020202020204" pitchFamily="34" charset="0"/>
                <a:cs typeface="Arial" panose="020B0604020202020204" pitchFamily="34" charset="0"/>
              </a:rPr>
              <a:t>é</a:t>
            </a:r>
            <a:endParaRPr lang="en-US" sz="2200" dirty="0" smtClean="0">
              <a:solidFill>
                <a:schemeClr val="bg1"/>
              </a:solidFill>
              <a:latin typeface="Arial" panose="020B0604020202020204" pitchFamily="34" charset="0"/>
              <a:cs typeface="Arial" panose="020B0604020202020204" pitchFamily="34" charset="0"/>
            </a:endParaRPr>
          </a:p>
          <a:p>
            <a:r>
              <a:rPr lang="en-US" sz="1400" dirty="0" smtClean="0">
                <a:solidFill>
                  <a:srgbClr val="FFFFFF"/>
                </a:solidFill>
                <a:latin typeface="Arial"/>
                <a:cs typeface="Arial"/>
              </a:rPr>
              <a:t>Melbourne, Australia</a:t>
            </a:r>
          </a:p>
          <a:p>
            <a:r>
              <a:rPr lang="en-US" sz="1400" dirty="0" smtClean="0">
                <a:solidFill>
                  <a:srgbClr val="FFFFFF"/>
                </a:solidFill>
                <a:latin typeface="Arial"/>
                <a:cs typeface="Arial"/>
              </a:rPr>
              <a:t>Architect/Contractor/Developer: Lend Lease</a:t>
            </a:r>
          </a:p>
          <a:p>
            <a:r>
              <a:rPr lang="en-US" sz="1400" dirty="0" smtClean="0">
                <a:solidFill>
                  <a:srgbClr val="FFFFFF"/>
                </a:solidFill>
                <a:latin typeface="Arial"/>
                <a:cs typeface="Arial"/>
              </a:rPr>
              <a:t>Completed: 2012</a:t>
            </a:r>
          </a:p>
          <a:p>
            <a:endParaRPr lang="en-US" sz="1400" dirty="0" smtClean="0">
              <a:solidFill>
                <a:srgbClr val="FFFFFF"/>
              </a:solidFill>
              <a:latin typeface="Arial"/>
              <a:cs typeface="Arial"/>
            </a:endParaRPr>
          </a:p>
        </p:txBody>
      </p:sp>
      <p:sp>
        <p:nvSpPr>
          <p:cNvPr id="3" name="TextBox 2"/>
          <p:cNvSpPr txBox="1"/>
          <p:nvPr/>
        </p:nvSpPr>
        <p:spPr>
          <a:xfrm>
            <a:off x="2959100" y="6545275"/>
            <a:ext cx="3505200" cy="246221"/>
          </a:xfrm>
          <a:prstGeom prst="rect">
            <a:avLst/>
          </a:prstGeom>
          <a:noFill/>
        </p:spPr>
        <p:txBody>
          <a:bodyPr wrap="square" rtlCol="0">
            <a:spAutoFit/>
          </a:bodyPr>
          <a:lstStyle/>
          <a:p>
            <a:r>
              <a:rPr lang="en-US" sz="1000" i="1" dirty="0" smtClean="0">
                <a:solidFill>
                  <a:srgbClr val="EEECE1"/>
                </a:solidFill>
              </a:rPr>
              <a:t>Photo courtesy of Lend Lease</a:t>
            </a:r>
            <a:endParaRPr lang="en-US" sz="1000" i="1" dirty="0">
              <a:solidFill>
                <a:srgbClr val="EEECE1"/>
              </a:solidFill>
            </a:endParaRPr>
          </a:p>
        </p:txBody>
      </p:sp>
      <p:pic>
        <p:nvPicPr>
          <p:cNvPr id="8" name="Picture 7"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9" name="Title 4"/>
          <p:cNvSpPr txBox="1">
            <a:spLocks/>
          </p:cNvSpPr>
          <p:nvPr/>
        </p:nvSpPr>
        <p:spPr>
          <a:xfrm>
            <a:off x="304800" y="609600"/>
            <a:ext cx="8534400" cy="808038"/>
          </a:xfrm>
          <a:prstGeom prst="rect">
            <a:avLst/>
          </a:prstGeom>
        </p:spPr>
        <p:txBody>
          <a:bodyPr/>
          <a:lstStyle>
            <a:lvl1pPr algn="r" defTabSz="914400" rtl="0" eaLnBrk="1" latinLnBrk="0" hangingPunct="1">
              <a:spcBef>
                <a:spcPct val="0"/>
              </a:spcBef>
              <a:buNone/>
              <a:defRPr sz="2400" b="1" kern="1200">
                <a:solidFill>
                  <a:schemeClr val="accent3">
                    <a:lumMod val="75000"/>
                  </a:schemeClr>
                </a:solidFill>
                <a:latin typeface="Arial" pitchFamily="34" charset="0"/>
                <a:ea typeface="+mj-ea"/>
                <a:cs typeface="Arial" pitchFamily="34" charset="0"/>
              </a:defRPr>
            </a:lvl1pPr>
          </a:lstStyle>
          <a:p>
            <a:r>
              <a:rPr lang="en-US" dirty="0" smtClean="0"/>
              <a:t>KEY PROJECT</a:t>
            </a:r>
          </a:p>
          <a:p>
            <a:r>
              <a:rPr lang="en-US" dirty="0" smtClean="0"/>
              <a:t>Environmental Inspiration</a:t>
            </a:r>
            <a:endParaRPr lang="en-US" dirty="0"/>
          </a:p>
        </p:txBody>
      </p:sp>
      <p:sp>
        <p:nvSpPr>
          <p:cNvPr id="10" name="Content Placeholder 2"/>
          <p:cNvSpPr txBox="1">
            <a:spLocks/>
          </p:cNvSpPr>
          <p:nvPr/>
        </p:nvSpPr>
        <p:spPr>
          <a:xfrm>
            <a:off x="4724400" y="2895600"/>
            <a:ext cx="4340860" cy="2819400"/>
          </a:xfrm>
          <a:prstGeom prst="rect">
            <a:avLst/>
          </a:prstGeom>
          <a:solidFill>
            <a:srgbClr val="41581D"/>
          </a:solidFill>
        </p:spPr>
        <p:txBody>
          <a:bodyPr vert="horz" lIns="274320" tIns="274320" rIns="182880" bIns="274320" rtlCol="0">
            <a:noAutofit/>
          </a:bodyPr>
          <a:lstStyle>
            <a:lvl1pPr marL="342900" indent="-342900" algn="l" defTabSz="914400" rtl="0" eaLnBrk="1" latinLnBrk="0" hangingPunct="1">
              <a:spcBef>
                <a:spcPct val="20000"/>
              </a:spcBef>
              <a:buFont typeface="Wingdings" pitchFamily="2" charset="2"/>
              <a:buChar char="§"/>
              <a:defRPr sz="2000" kern="1200">
                <a:solidFill>
                  <a:schemeClr val="accent3">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1800" kern="1200">
                <a:solidFill>
                  <a:schemeClr val="accent3">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600" kern="1200">
                <a:solidFill>
                  <a:schemeClr val="accent3">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i="1" dirty="0">
                <a:solidFill>
                  <a:schemeClr val="bg1"/>
                </a:solidFill>
              </a:rPr>
              <a:t>Ten-story Forté is Australia’s first CLT building and first high-rise timber apartment. The developer cites environmental benefits as the primary reason for using wood.</a:t>
            </a:r>
            <a:endParaRPr lang="en-US" i="1" dirty="0" smtClean="0">
              <a:solidFill>
                <a:schemeClr val="bg1"/>
              </a:solidFill>
            </a:endParaRPr>
          </a:p>
        </p:txBody>
      </p:sp>
      <p:sp>
        <p:nvSpPr>
          <p:cNvPr id="4" name="Slide Number Placeholder 3"/>
          <p:cNvSpPr>
            <a:spLocks noGrp="1"/>
          </p:cNvSpPr>
          <p:nvPr>
            <p:ph type="sldNum" sz="quarter" idx="12"/>
          </p:nvPr>
        </p:nvSpPr>
        <p:spPr/>
        <p:txBody>
          <a:bodyPr/>
          <a:lstStyle/>
          <a:p>
            <a:fld id="{9EABD415-7082-4318-ADBE-CF3B750448CC}" type="slidenum">
              <a:rPr lang="en-US" smtClean="0"/>
              <a:pPr/>
              <a:t>12</a:t>
            </a:fld>
            <a:endParaRPr lang="en-US" dirty="0"/>
          </a:p>
        </p:txBody>
      </p:sp>
    </p:spTree>
    <p:extLst>
      <p:ext uri="{BB962C8B-B14F-4D97-AF65-F5344CB8AC3E}">
        <p14:creationId xmlns:p14="http://schemas.microsoft.com/office/powerpoint/2010/main" val="1756051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AND PERFORMANCE</a:t>
            </a:r>
            <a:endParaRPr lang="en-US" dirty="0"/>
          </a:p>
        </p:txBody>
      </p:sp>
      <p:sp>
        <p:nvSpPr>
          <p:cNvPr id="3" name="Text Placeholder 2"/>
          <p:cNvSpPr>
            <a:spLocks noGrp="1"/>
          </p:cNvSpPr>
          <p:nvPr>
            <p:ph type="body" idx="1"/>
          </p:nvPr>
        </p:nvSpPr>
        <p:spPr/>
        <p:txBody>
          <a:bodyPr/>
          <a:lstStyle/>
          <a:p>
            <a:r>
              <a:rPr lang="en-US" dirty="0" smtClean="0"/>
              <a:t>SECTION </a:t>
            </a:r>
            <a:r>
              <a:rPr lang="en-US" dirty="0"/>
              <a:t>2</a:t>
            </a:r>
          </a:p>
        </p:txBody>
      </p:sp>
      <p:sp>
        <p:nvSpPr>
          <p:cNvPr id="4" name="Slide Number Placeholder 3"/>
          <p:cNvSpPr>
            <a:spLocks noGrp="1"/>
          </p:cNvSpPr>
          <p:nvPr>
            <p:ph type="sldNum" sz="quarter" idx="12"/>
          </p:nvPr>
        </p:nvSpPr>
        <p:spPr/>
        <p:txBody>
          <a:bodyPr/>
          <a:lstStyle/>
          <a:p>
            <a:fld id="{9EABD415-7082-4318-ADBE-CF3B750448CC}" type="slidenum">
              <a:rPr lang="en-US" smtClean="0"/>
              <a:pPr/>
              <a:t>13</a:t>
            </a:fld>
            <a:endParaRPr lang="en-US" dirty="0"/>
          </a:p>
        </p:txBody>
      </p:sp>
    </p:spTree>
    <p:custDataLst>
      <p:tags r:id="rId1"/>
    </p:custDataLst>
    <p:extLst>
      <p:ext uri="{BB962C8B-B14F-4D97-AF65-F5344CB8AC3E}">
        <p14:creationId xmlns:p14="http://schemas.microsoft.com/office/powerpoint/2010/main" val="71710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62857"/>
            <a:ext cx="4572000" cy="649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Tall Wood Fire Safety</a:t>
            </a:r>
            <a:endParaRPr lang="en-US" dirty="0"/>
          </a:p>
        </p:txBody>
      </p:sp>
      <p:sp>
        <p:nvSpPr>
          <p:cNvPr id="17" name="Content Placeholder 2"/>
          <p:cNvSpPr>
            <a:spLocks noGrp="1"/>
          </p:cNvSpPr>
          <p:nvPr>
            <p:ph idx="1"/>
          </p:nvPr>
        </p:nvSpPr>
        <p:spPr>
          <a:xfrm>
            <a:off x="4800600" y="1828800"/>
            <a:ext cx="4191000" cy="4525963"/>
          </a:xfrm>
        </p:spPr>
        <p:txBody>
          <a:bodyPr>
            <a:normAutofit/>
          </a:bodyPr>
          <a:lstStyle/>
          <a:p>
            <a:pPr marL="0" lvl="0" indent="0">
              <a:buNone/>
            </a:pPr>
            <a:r>
              <a:rPr lang="en-US" dirty="0"/>
              <a:t>Design approaches for structural passive fire </a:t>
            </a:r>
            <a:r>
              <a:rPr lang="en-US" dirty="0" smtClean="0"/>
              <a:t>protection: </a:t>
            </a:r>
          </a:p>
          <a:p>
            <a:pPr marL="0" lvl="0" indent="0">
              <a:buNone/>
            </a:pPr>
            <a:endParaRPr lang="en-US" dirty="0"/>
          </a:p>
          <a:p>
            <a:pPr lvl="0">
              <a:buFont typeface="Arial" pitchFamily="34" charset="0"/>
              <a:buChar char="•"/>
            </a:pPr>
            <a:r>
              <a:rPr lang="en-US" dirty="0"/>
              <a:t>Encapsulation </a:t>
            </a:r>
          </a:p>
          <a:p>
            <a:pPr lvl="0">
              <a:buFont typeface="Arial" pitchFamily="34" charset="0"/>
              <a:buChar char="•"/>
            </a:pPr>
            <a:r>
              <a:rPr lang="en-US" dirty="0"/>
              <a:t>Charring </a:t>
            </a:r>
          </a:p>
          <a:p>
            <a:endParaRPr lang="en-US" dirty="0" smtClean="0"/>
          </a:p>
          <a:p>
            <a:pPr marL="0" indent="0">
              <a:buNone/>
            </a:pPr>
            <a:r>
              <a:rPr lang="en-US" dirty="0" smtClean="0"/>
              <a:t>Mass </a:t>
            </a:r>
            <a:r>
              <a:rPr lang="en-US" dirty="0"/>
              <a:t>timber systems also limit combustible concealed spaces, reducing fire’s ability to spread </a:t>
            </a:r>
            <a:r>
              <a:rPr lang="en-US" dirty="0" smtClean="0"/>
              <a:t>undetected.</a:t>
            </a:r>
          </a:p>
        </p:txBody>
      </p:sp>
      <p:pic>
        <p:nvPicPr>
          <p:cNvPr id="7" name="Picture 6"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1" y="0"/>
            <a:ext cx="9144000" cy="1318690"/>
          </a:xfrm>
          <a:prstGeom prst="rect">
            <a:avLst/>
          </a:prstGeom>
        </p:spPr>
      </p:pic>
      <p:sp>
        <p:nvSpPr>
          <p:cNvPr id="2" name="Slide Number Placeholder 1"/>
          <p:cNvSpPr>
            <a:spLocks noGrp="1"/>
          </p:cNvSpPr>
          <p:nvPr>
            <p:ph type="sldNum" sz="quarter" idx="12"/>
          </p:nvPr>
        </p:nvSpPr>
        <p:spPr/>
        <p:txBody>
          <a:bodyPr/>
          <a:lstStyle/>
          <a:p>
            <a:fld id="{9EABD415-7082-4318-ADBE-CF3B750448CC}" type="slidenum">
              <a:rPr lang="en-US" smtClean="0"/>
              <a:pPr/>
              <a:t>14</a:t>
            </a:fld>
            <a:endParaRPr lang="en-US" dirty="0"/>
          </a:p>
        </p:txBody>
      </p:sp>
      <p:sp>
        <p:nvSpPr>
          <p:cNvPr id="10" name="Rectangle 9"/>
          <p:cNvSpPr/>
          <p:nvPr/>
        </p:nvSpPr>
        <p:spPr>
          <a:xfrm>
            <a:off x="304800" y="6400800"/>
            <a:ext cx="2694969" cy="246221"/>
          </a:xfrm>
          <a:prstGeom prst="rect">
            <a:avLst/>
          </a:prstGeom>
        </p:spPr>
        <p:txBody>
          <a:bodyPr wrap="none">
            <a:spAutoFit/>
          </a:bodyPr>
          <a:lstStyle/>
          <a:p>
            <a:pPr lvl="0"/>
            <a:r>
              <a:rPr lang="en-US" sz="1000" i="1" dirty="0">
                <a:solidFill>
                  <a:srgbClr val="EEECE1"/>
                </a:solidFill>
              </a:rPr>
              <a:t>Photo  courtesy of Karakusevic </a:t>
            </a:r>
            <a:r>
              <a:rPr lang="en-US" sz="1000" i="1" dirty="0" smtClean="0">
                <a:solidFill>
                  <a:srgbClr val="EEECE1"/>
                </a:solidFill>
              </a:rPr>
              <a:t>Carson </a:t>
            </a:r>
            <a:r>
              <a:rPr lang="en-US" sz="1000" i="1" dirty="0">
                <a:solidFill>
                  <a:srgbClr val="EEECE1"/>
                </a:solidFill>
              </a:rPr>
              <a:t>Architects</a:t>
            </a:r>
          </a:p>
        </p:txBody>
      </p:sp>
    </p:spTree>
    <p:custDataLst>
      <p:tags r:id="rId1"/>
    </p:custDataLst>
    <p:extLst>
      <p:ext uri="{BB962C8B-B14F-4D97-AF65-F5344CB8AC3E}">
        <p14:creationId xmlns:p14="http://schemas.microsoft.com/office/powerpoint/2010/main" val="31219984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4" name="Title 3"/>
          <p:cNvSpPr>
            <a:spLocks noGrp="1"/>
          </p:cNvSpPr>
          <p:nvPr>
            <p:ph type="title"/>
          </p:nvPr>
        </p:nvSpPr>
        <p:spPr/>
        <p:txBody>
          <a:bodyPr/>
          <a:lstStyle/>
          <a:p>
            <a:r>
              <a:rPr lang="en-US" dirty="0" smtClean="0"/>
              <a:t>CLT Fire Testing Results</a:t>
            </a:r>
            <a:endParaRPr lang="en-US" dirty="0"/>
          </a:p>
        </p:txBody>
      </p:sp>
      <p:sp>
        <p:nvSpPr>
          <p:cNvPr id="17" name="Content Placeholder 2"/>
          <p:cNvSpPr>
            <a:spLocks noGrp="1"/>
          </p:cNvSpPr>
          <p:nvPr>
            <p:ph idx="1"/>
          </p:nvPr>
        </p:nvSpPr>
        <p:spPr>
          <a:xfrm>
            <a:off x="228600" y="1828800"/>
            <a:ext cx="8686800" cy="3581400"/>
          </a:xfrm>
        </p:spPr>
        <p:txBody>
          <a:bodyPr>
            <a:normAutofit lnSpcReduction="10000"/>
          </a:bodyPr>
          <a:lstStyle/>
          <a:p>
            <a:pPr>
              <a:spcAft>
                <a:spcPts val="600"/>
              </a:spcAft>
              <a:buFont typeface="Arial" pitchFamily="34" charset="0"/>
              <a:buChar char="•"/>
            </a:pPr>
            <a:r>
              <a:rPr lang="en-US" sz="2800" dirty="0" smtClean="0">
                <a:latin typeface="Arial"/>
                <a:cs typeface="Arial"/>
              </a:rPr>
              <a:t>American </a:t>
            </a:r>
            <a:r>
              <a:rPr lang="en-US" sz="2800" dirty="0">
                <a:latin typeface="Arial"/>
                <a:cs typeface="Arial"/>
              </a:rPr>
              <a:t>Wood Council test on a load-bearing </a:t>
            </a:r>
            <a:r>
              <a:rPr lang="en-US" sz="2800" dirty="0" smtClean="0">
                <a:latin typeface="Arial"/>
                <a:cs typeface="Arial"/>
              </a:rPr>
              <a:t>five-ply CLT wall</a:t>
            </a:r>
          </a:p>
          <a:p>
            <a:pPr>
              <a:spcAft>
                <a:spcPts val="600"/>
              </a:spcAft>
              <a:buFont typeface="Arial" pitchFamily="34" charset="0"/>
              <a:buChar char="•"/>
            </a:pPr>
            <a:endParaRPr lang="en-US" sz="2800" dirty="0" smtClean="0"/>
          </a:p>
          <a:p>
            <a:pPr>
              <a:spcAft>
                <a:spcPts val="600"/>
              </a:spcAft>
              <a:buFont typeface="Arial" pitchFamily="34" charset="0"/>
              <a:buChar char="•"/>
            </a:pPr>
            <a:r>
              <a:rPr lang="en-US" sz="2800" dirty="0"/>
              <a:t>T</a:t>
            </a:r>
            <a:r>
              <a:rPr lang="en-US" sz="2800" dirty="0" smtClean="0"/>
              <a:t>est specimen lasted three hours, five minutes &amp; 57 seconds</a:t>
            </a:r>
          </a:p>
          <a:p>
            <a:pPr>
              <a:spcAft>
                <a:spcPts val="600"/>
              </a:spcAft>
              <a:buFont typeface="Arial" pitchFamily="34" charset="0"/>
              <a:buChar char="•"/>
            </a:pPr>
            <a:endParaRPr lang="en-US" sz="2800" dirty="0" smtClean="0"/>
          </a:p>
          <a:p>
            <a:pPr>
              <a:spcAft>
                <a:spcPts val="600"/>
              </a:spcAft>
              <a:buFont typeface="Arial" pitchFamily="34" charset="0"/>
              <a:buChar char="•"/>
            </a:pPr>
            <a:r>
              <a:rPr lang="en-US" sz="2800" dirty="0" smtClean="0"/>
              <a:t>Well beyond the two-hour goal</a:t>
            </a:r>
          </a:p>
          <a:p>
            <a:pPr>
              <a:spcAft>
                <a:spcPts val="600"/>
              </a:spcAft>
            </a:pPr>
            <a:endParaRPr lang="en-US" dirty="0" smtClean="0"/>
          </a:p>
        </p:txBody>
      </p:sp>
      <p:sp>
        <p:nvSpPr>
          <p:cNvPr id="2" name="Slide Number Placeholder 1"/>
          <p:cNvSpPr>
            <a:spLocks noGrp="1"/>
          </p:cNvSpPr>
          <p:nvPr>
            <p:ph type="sldNum" sz="quarter" idx="12"/>
          </p:nvPr>
        </p:nvSpPr>
        <p:spPr/>
        <p:txBody>
          <a:bodyPr/>
          <a:lstStyle/>
          <a:p>
            <a:fld id="{9EABD415-7082-4318-ADBE-CF3B750448CC}" type="slidenum">
              <a:rPr lang="en-US" smtClean="0"/>
              <a:pPr/>
              <a:t>15</a:t>
            </a:fld>
            <a:endParaRPr lang="en-US" dirty="0"/>
          </a:p>
        </p:txBody>
      </p:sp>
    </p:spTree>
    <p:custDataLst>
      <p:tags r:id="rId1"/>
    </p:custDataLst>
    <p:extLst>
      <p:ext uri="{BB962C8B-B14F-4D97-AF65-F5344CB8AC3E}">
        <p14:creationId xmlns:p14="http://schemas.microsoft.com/office/powerpoint/2010/main" val="34512055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2" name="Title 1"/>
          <p:cNvSpPr>
            <a:spLocks noGrp="1"/>
          </p:cNvSpPr>
          <p:nvPr>
            <p:ph type="title"/>
          </p:nvPr>
        </p:nvSpPr>
        <p:spPr>
          <a:xfrm>
            <a:off x="304800" y="609600"/>
            <a:ext cx="8534400" cy="808038"/>
          </a:xfrm>
        </p:spPr>
        <p:txBody>
          <a:bodyPr>
            <a:normAutofit/>
          </a:bodyPr>
          <a:lstStyle/>
          <a:p>
            <a:r>
              <a:rPr lang="en-US" dirty="0" smtClean="0"/>
              <a:t>Structural/Seismic Performance</a:t>
            </a:r>
            <a:endParaRPr lang="en-US" dirty="0"/>
          </a:p>
        </p:txBody>
      </p:sp>
      <p:sp>
        <p:nvSpPr>
          <p:cNvPr id="3" name="Content Placeholder 2"/>
          <p:cNvSpPr>
            <a:spLocks noGrp="1"/>
          </p:cNvSpPr>
          <p:nvPr>
            <p:ph idx="1"/>
          </p:nvPr>
        </p:nvSpPr>
        <p:spPr>
          <a:xfrm>
            <a:off x="228600" y="1600200"/>
            <a:ext cx="4343400" cy="4495800"/>
          </a:xfrm>
        </p:spPr>
        <p:txBody>
          <a:bodyPr>
            <a:normAutofit/>
          </a:bodyPr>
          <a:lstStyle/>
          <a:p>
            <a:pPr lvl="0">
              <a:buFont typeface="Arial" pitchFamily="34" charset="0"/>
              <a:buChar char="•"/>
            </a:pPr>
            <a:r>
              <a:rPr lang="en-US" dirty="0"/>
              <a:t>Wood matches or exceeds strength-to-weight ratio of reinforced </a:t>
            </a:r>
            <a:r>
              <a:rPr lang="en-US" dirty="0" smtClean="0"/>
              <a:t>concrete</a:t>
            </a:r>
          </a:p>
          <a:p>
            <a:pPr lvl="0">
              <a:buFont typeface="Arial" pitchFamily="34" charset="0"/>
              <a:buChar char="•"/>
            </a:pPr>
            <a:endParaRPr lang="en-US" dirty="0"/>
          </a:p>
          <a:p>
            <a:pPr lvl="0">
              <a:buFont typeface="Arial" pitchFamily="34" charset="0"/>
              <a:buChar char="•"/>
            </a:pPr>
            <a:r>
              <a:rPr lang="en-US" dirty="0"/>
              <a:t>Lower weight places less load on structure and foundation, reducing foundation </a:t>
            </a:r>
            <a:r>
              <a:rPr lang="en-US" dirty="0" smtClean="0"/>
              <a:t>costs</a:t>
            </a:r>
          </a:p>
          <a:p>
            <a:pPr lvl="0">
              <a:buFont typeface="Arial" pitchFamily="34" charset="0"/>
              <a:buChar char="•"/>
            </a:pPr>
            <a:endParaRPr lang="en-US" dirty="0"/>
          </a:p>
          <a:p>
            <a:pPr>
              <a:buFont typeface="Arial" pitchFamily="34" charset="0"/>
              <a:buChar char="•"/>
            </a:pPr>
            <a:r>
              <a:rPr lang="en-US" dirty="0"/>
              <a:t>Dimensional stability creates effective lateral load-resisting system</a:t>
            </a:r>
            <a:endParaRPr lang="en-US" dirty="0" smtClean="0"/>
          </a:p>
        </p:txBody>
      </p:sp>
      <p:pic>
        <p:nvPicPr>
          <p:cNvPr id="5" name="Picture 4"/>
          <p:cNvPicPr>
            <a:picLocks noChangeAspect="1"/>
          </p:cNvPicPr>
          <p:nvPr/>
        </p:nvPicPr>
        <p:blipFill>
          <a:blip r:embed="rId5" cstate="print"/>
          <a:stretch>
            <a:fillRect/>
          </a:stretch>
        </p:blipFill>
        <p:spPr>
          <a:xfrm>
            <a:off x="4572648" y="2286648"/>
            <a:ext cx="4571352" cy="4571352"/>
          </a:xfrm>
          <a:prstGeom prst="rect">
            <a:avLst/>
          </a:prstGeom>
        </p:spPr>
      </p:pic>
      <p:sp>
        <p:nvSpPr>
          <p:cNvPr id="4" name="TextBox 3"/>
          <p:cNvSpPr txBox="1"/>
          <p:nvPr/>
        </p:nvSpPr>
        <p:spPr>
          <a:xfrm>
            <a:off x="1143000" y="6611779"/>
            <a:ext cx="3505200" cy="246221"/>
          </a:xfrm>
          <a:prstGeom prst="rect">
            <a:avLst/>
          </a:prstGeom>
          <a:noFill/>
        </p:spPr>
        <p:txBody>
          <a:bodyPr wrap="square" rtlCol="0">
            <a:spAutoFit/>
          </a:bodyPr>
          <a:lstStyle/>
          <a:p>
            <a:pPr algn="r"/>
            <a:r>
              <a:rPr lang="en-CA" sz="1000" i="1" dirty="0" smtClean="0"/>
              <a:t>Photo courtesy of  Cree Buildings Inc.</a:t>
            </a:r>
            <a:endParaRPr lang="en-CA" sz="1000" i="1" dirty="0"/>
          </a:p>
        </p:txBody>
      </p:sp>
      <p:sp>
        <p:nvSpPr>
          <p:cNvPr id="7" name="Slide Number Placeholder 6"/>
          <p:cNvSpPr>
            <a:spLocks noGrp="1"/>
          </p:cNvSpPr>
          <p:nvPr>
            <p:ph type="sldNum" sz="quarter" idx="12"/>
          </p:nvPr>
        </p:nvSpPr>
        <p:spPr/>
        <p:txBody>
          <a:bodyPr/>
          <a:lstStyle/>
          <a:p>
            <a:fld id="{9EABD415-7082-4318-ADBE-CF3B750448CC}" type="slidenum">
              <a:rPr lang="en-US" smtClean="0"/>
              <a:pPr/>
              <a:t>16</a:t>
            </a:fld>
            <a:endParaRPr lang="en-US" dirty="0"/>
          </a:p>
        </p:txBody>
      </p:sp>
    </p:spTree>
    <p:custDataLst>
      <p:tags r:id="rId1"/>
    </p:custDataLst>
    <p:extLst>
      <p:ext uri="{BB962C8B-B14F-4D97-AF65-F5344CB8AC3E}">
        <p14:creationId xmlns:p14="http://schemas.microsoft.com/office/powerpoint/2010/main" val="436498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arenB\Documents\reThink Wood\Tall Wood CEU Revision\Image 5 Treet eksterior-2-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623"/>
          <a:stretch/>
        </p:blipFill>
        <p:spPr bwMode="auto">
          <a:xfrm>
            <a:off x="0" y="381000"/>
            <a:ext cx="5562600" cy="64743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5181599"/>
            <a:ext cx="2971800" cy="1675943"/>
          </a:xfrm>
          <a:prstGeom prst="rect">
            <a:avLst/>
          </a:prstGeom>
          <a:solidFill>
            <a:srgbClr val="4158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25635" y="5373238"/>
            <a:ext cx="2720529" cy="1292662"/>
          </a:xfrm>
          <a:prstGeom prst="rect">
            <a:avLst/>
          </a:prstGeom>
          <a:noFill/>
        </p:spPr>
        <p:txBody>
          <a:bodyPr wrap="square" rtlCol="0" anchor="ctr">
            <a:spAutoFit/>
          </a:bodyPr>
          <a:lstStyle/>
          <a:p>
            <a:r>
              <a:rPr lang="en-US" sz="2200" dirty="0" smtClean="0">
                <a:solidFill>
                  <a:schemeClr val="bg1"/>
                </a:solidFill>
                <a:latin typeface="Arial" panose="020B0604020202020204" pitchFamily="34" charset="0"/>
                <a:cs typeface="Arial" panose="020B0604020202020204" pitchFamily="34" charset="0"/>
              </a:rPr>
              <a:t>Treet (The Tree)</a:t>
            </a:r>
          </a:p>
          <a:p>
            <a:r>
              <a:rPr lang="en-US" sz="1400" dirty="0" smtClean="0">
                <a:solidFill>
                  <a:srgbClr val="FFFFFF"/>
                </a:solidFill>
                <a:latin typeface="Arial"/>
                <a:cs typeface="Arial"/>
              </a:rPr>
              <a:t>Bergen, Norway</a:t>
            </a:r>
          </a:p>
          <a:p>
            <a:r>
              <a:rPr lang="en-US" sz="1400" dirty="0" smtClean="0">
                <a:solidFill>
                  <a:srgbClr val="FFFFFF"/>
                </a:solidFill>
                <a:latin typeface="Arial"/>
                <a:cs typeface="Arial"/>
              </a:rPr>
              <a:t>Architect: Artec</a:t>
            </a:r>
          </a:p>
          <a:p>
            <a:r>
              <a:rPr lang="en-US" sz="1400" dirty="0" smtClean="0">
                <a:solidFill>
                  <a:srgbClr val="FFFFFF"/>
                </a:solidFill>
                <a:latin typeface="Arial"/>
                <a:cs typeface="Arial"/>
              </a:rPr>
              <a:t>Completed: 2015</a:t>
            </a:r>
          </a:p>
          <a:p>
            <a:endParaRPr lang="en-US" sz="1400" dirty="0" smtClean="0">
              <a:solidFill>
                <a:srgbClr val="FFFFFF"/>
              </a:solidFill>
              <a:latin typeface="Arial"/>
              <a:cs typeface="Arial"/>
            </a:endParaRPr>
          </a:p>
        </p:txBody>
      </p:sp>
      <p:sp>
        <p:nvSpPr>
          <p:cNvPr id="3" name="TextBox 2"/>
          <p:cNvSpPr txBox="1"/>
          <p:nvPr/>
        </p:nvSpPr>
        <p:spPr>
          <a:xfrm>
            <a:off x="3060701" y="6565098"/>
            <a:ext cx="2197099" cy="246221"/>
          </a:xfrm>
          <a:prstGeom prst="rect">
            <a:avLst/>
          </a:prstGeom>
          <a:noFill/>
        </p:spPr>
        <p:txBody>
          <a:bodyPr wrap="square" rtlCol="0">
            <a:spAutoFit/>
          </a:bodyPr>
          <a:lstStyle/>
          <a:p>
            <a:r>
              <a:rPr lang="en-US" sz="1000" i="1" dirty="0" smtClean="0">
                <a:solidFill>
                  <a:srgbClr val="EEECE1"/>
                </a:solidFill>
              </a:rPr>
              <a:t>Photo courtesy of Sweco/Artec/3Seksti</a:t>
            </a:r>
            <a:endParaRPr lang="en-US" sz="1000" i="1" dirty="0">
              <a:solidFill>
                <a:srgbClr val="EEECE1"/>
              </a:solidFill>
            </a:endParaRPr>
          </a:p>
        </p:txBody>
      </p:sp>
      <p:pic>
        <p:nvPicPr>
          <p:cNvPr id="8" name="Picture 7"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9" name="Title 4"/>
          <p:cNvSpPr txBox="1">
            <a:spLocks/>
          </p:cNvSpPr>
          <p:nvPr/>
        </p:nvSpPr>
        <p:spPr>
          <a:xfrm>
            <a:off x="304800" y="609600"/>
            <a:ext cx="8534400" cy="808038"/>
          </a:xfrm>
          <a:prstGeom prst="rect">
            <a:avLst/>
          </a:prstGeom>
        </p:spPr>
        <p:txBody>
          <a:bodyPr/>
          <a:lstStyle>
            <a:lvl1pPr algn="r" defTabSz="914400" rtl="0" eaLnBrk="1" latinLnBrk="0" hangingPunct="1">
              <a:spcBef>
                <a:spcPct val="0"/>
              </a:spcBef>
              <a:buNone/>
              <a:defRPr sz="2400" b="1" kern="1200">
                <a:solidFill>
                  <a:schemeClr val="accent3">
                    <a:lumMod val="75000"/>
                  </a:schemeClr>
                </a:solidFill>
                <a:latin typeface="Arial" pitchFamily="34" charset="0"/>
                <a:ea typeface="+mj-ea"/>
                <a:cs typeface="Arial" pitchFamily="34" charset="0"/>
              </a:defRPr>
            </a:lvl1pPr>
          </a:lstStyle>
          <a:p>
            <a:r>
              <a:rPr lang="en-US" dirty="0" smtClean="0"/>
              <a:t>KEY PROJECT</a:t>
            </a:r>
          </a:p>
          <a:p>
            <a:r>
              <a:rPr lang="en-US" dirty="0" smtClean="0"/>
              <a:t>Structural Performance</a:t>
            </a:r>
            <a:endParaRPr lang="en-US" dirty="0"/>
          </a:p>
        </p:txBody>
      </p:sp>
      <p:sp>
        <p:nvSpPr>
          <p:cNvPr id="10" name="Content Placeholder 2"/>
          <p:cNvSpPr txBox="1">
            <a:spLocks/>
          </p:cNvSpPr>
          <p:nvPr/>
        </p:nvSpPr>
        <p:spPr>
          <a:xfrm>
            <a:off x="4572000" y="2856182"/>
            <a:ext cx="4493623" cy="1944418"/>
          </a:xfrm>
          <a:prstGeom prst="rect">
            <a:avLst/>
          </a:prstGeom>
          <a:solidFill>
            <a:srgbClr val="41581D"/>
          </a:solidFill>
        </p:spPr>
        <p:txBody>
          <a:bodyPr vert="horz" lIns="274320" tIns="274320" rIns="182880" bIns="274320" rtlCol="0">
            <a:noAutofit/>
          </a:bodyPr>
          <a:lstStyle>
            <a:lvl1pPr marL="342900" indent="-342900" algn="l" defTabSz="914400" rtl="0" eaLnBrk="1" latinLnBrk="0" hangingPunct="1">
              <a:spcBef>
                <a:spcPct val="20000"/>
              </a:spcBef>
              <a:buFont typeface="Wingdings" pitchFamily="2" charset="2"/>
              <a:buChar char="§"/>
              <a:defRPr sz="2000" kern="1200">
                <a:solidFill>
                  <a:schemeClr val="accent3">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1800" kern="1200">
                <a:solidFill>
                  <a:schemeClr val="accent3">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600" kern="1200">
                <a:solidFill>
                  <a:schemeClr val="accent3">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i="1" dirty="0">
                <a:solidFill>
                  <a:schemeClr val="bg1"/>
                </a:solidFill>
              </a:rPr>
              <a:t>Treet, a 14-story timber-frame project in Norway, is scheduled for occupancy in the fall of 2015.</a:t>
            </a:r>
            <a:endParaRPr lang="en-US" i="1" dirty="0" smtClean="0">
              <a:solidFill>
                <a:schemeClr val="bg1"/>
              </a:solidFill>
            </a:endParaRPr>
          </a:p>
        </p:txBody>
      </p:sp>
      <p:sp>
        <p:nvSpPr>
          <p:cNvPr id="4" name="Slide Number Placeholder 3"/>
          <p:cNvSpPr>
            <a:spLocks noGrp="1"/>
          </p:cNvSpPr>
          <p:nvPr>
            <p:ph type="sldNum" sz="quarter" idx="12"/>
          </p:nvPr>
        </p:nvSpPr>
        <p:spPr/>
        <p:txBody>
          <a:bodyPr/>
          <a:lstStyle/>
          <a:p>
            <a:fld id="{9EABD415-7082-4318-ADBE-CF3B750448CC}" type="slidenum">
              <a:rPr lang="en-US" smtClean="0"/>
              <a:pPr/>
              <a:t>17</a:t>
            </a:fld>
            <a:endParaRPr lang="en-US" dirty="0"/>
          </a:p>
        </p:txBody>
      </p:sp>
    </p:spTree>
    <p:extLst>
      <p:ext uri="{BB962C8B-B14F-4D97-AF65-F5344CB8AC3E}">
        <p14:creationId xmlns:p14="http://schemas.microsoft.com/office/powerpoint/2010/main" val="3996455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srcRect r="5654"/>
          <a:stretch>
            <a:fillRect/>
          </a:stretch>
        </p:blipFill>
        <p:spPr>
          <a:xfrm>
            <a:off x="0" y="461256"/>
            <a:ext cx="4572000" cy="6400374"/>
          </a:xfrm>
          <a:prstGeom prst="rect">
            <a:avLst/>
          </a:prstGeom>
        </p:spPr>
      </p:pic>
      <p:pic>
        <p:nvPicPr>
          <p:cNvPr id="7" name="Picture 6"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12" name="Title 3"/>
          <p:cNvSpPr txBox="1">
            <a:spLocks/>
          </p:cNvSpPr>
          <p:nvPr/>
        </p:nvSpPr>
        <p:spPr>
          <a:xfrm>
            <a:off x="4876800" y="533400"/>
            <a:ext cx="4038600" cy="9906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400" b="1" kern="1200">
                <a:solidFill>
                  <a:schemeClr val="accent3">
                    <a:lumMod val="75000"/>
                  </a:schemeClr>
                </a:solidFill>
                <a:latin typeface="Arial" pitchFamily="34" charset="0"/>
                <a:ea typeface="+mj-ea"/>
                <a:cs typeface="Arial" pitchFamily="34" charset="0"/>
              </a:defRPr>
            </a:lvl1pPr>
          </a:lstStyle>
          <a:p>
            <a:r>
              <a:rPr lang="en-US" dirty="0" smtClean="0"/>
              <a:t>Shake Table Test – Seven Story Wood Building</a:t>
            </a:r>
            <a:endParaRPr lang="en-US" dirty="0"/>
          </a:p>
        </p:txBody>
      </p:sp>
      <p:sp>
        <p:nvSpPr>
          <p:cNvPr id="14" name="TextBox 13"/>
          <p:cNvSpPr txBox="1"/>
          <p:nvPr/>
        </p:nvSpPr>
        <p:spPr>
          <a:xfrm>
            <a:off x="76200" y="6504801"/>
            <a:ext cx="4191000" cy="246221"/>
          </a:xfrm>
          <a:prstGeom prst="rect">
            <a:avLst/>
          </a:prstGeom>
          <a:noFill/>
        </p:spPr>
        <p:txBody>
          <a:bodyPr wrap="square" rtlCol="0">
            <a:spAutoFit/>
          </a:bodyPr>
          <a:lstStyle/>
          <a:p>
            <a:r>
              <a:rPr lang="en-CA" sz="1000" i="1" kern="1200" dirty="0" smtClean="0">
                <a:solidFill>
                  <a:schemeClr val="bg1"/>
                </a:solidFill>
                <a:latin typeface="Arial"/>
                <a:cs typeface="Arial"/>
              </a:rPr>
              <a:t>Photo courtesy of IVALSA</a:t>
            </a:r>
            <a:endParaRPr lang="en-CA" sz="1000" i="1" kern="1200" dirty="0">
              <a:solidFill>
                <a:schemeClr val="bg1"/>
              </a:solidFill>
              <a:latin typeface="Arial"/>
              <a:cs typeface="Arial"/>
            </a:endParaRPr>
          </a:p>
        </p:txBody>
      </p:sp>
      <p:sp>
        <p:nvSpPr>
          <p:cNvPr id="9" name="Rectangle 8"/>
          <p:cNvSpPr/>
          <p:nvPr/>
        </p:nvSpPr>
        <p:spPr>
          <a:xfrm>
            <a:off x="3962401" y="4471856"/>
            <a:ext cx="5187406" cy="2092881"/>
          </a:xfrm>
          <a:prstGeom prst="rect">
            <a:avLst/>
          </a:prstGeom>
          <a:solidFill>
            <a:srgbClr val="4158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r>
              <a:rPr lang="en-US" sz="2000" i="1" dirty="0"/>
              <a:t>“Based on full-scale seismic testing, it appears that CLT structures may offer more disaster resilience than those building with other heavy construction materials.”</a:t>
            </a:r>
            <a:endParaRPr lang="en-US" sz="2000" dirty="0"/>
          </a:p>
          <a:p>
            <a:pPr lvl="0" algn="r"/>
            <a:r>
              <a:rPr lang="en-US" sz="2000" i="1" dirty="0"/>
              <a:t>U.S. CLT </a:t>
            </a:r>
            <a:r>
              <a:rPr lang="en-US" sz="2000" i="1" dirty="0" smtClean="0"/>
              <a:t>Handbook</a:t>
            </a:r>
            <a:endParaRPr lang="en-US" sz="2000" dirty="0"/>
          </a:p>
        </p:txBody>
      </p:sp>
      <p:sp>
        <p:nvSpPr>
          <p:cNvPr id="10" name="Content Placeholder 2"/>
          <p:cNvSpPr>
            <a:spLocks noGrp="1"/>
          </p:cNvSpPr>
          <p:nvPr>
            <p:ph idx="1"/>
          </p:nvPr>
        </p:nvSpPr>
        <p:spPr>
          <a:xfrm>
            <a:off x="4572000" y="1524000"/>
            <a:ext cx="4321628" cy="2910108"/>
          </a:xfrm>
        </p:spPr>
        <p:txBody>
          <a:bodyPr>
            <a:normAutofit/>
          </a:bodyPr>
          <a:lstStyle/>
          <a:p>
            <a:pPr lvl="0">
              <a:buFont typeface="Arial" pitchFamily="34" charset="0"/>
              <a:buChar char="•"/>
            </a:pPr>
            <a:r>
              <a:rPr lang="en-US" dirty="0"/>
              <a:t>Researchers tested </a:t>
            </a:r>
            <a:r>
              <a:rPr lang="en-US" dirty="0" smtClean="0"/>
              <a:t>seven-story </a:t>
            </a:r>
            <a:r>
              <a:rPr lang="en-US" dirty="0"/>
              <a:t>CLT building </a:t>
            </a:r>
            <a:endParaRPr lang="en-US" dirty="0" smtClean="0"/>
          </a:p>
          <a:p>
            <a:pPr lvl="0">
              <a:buFont typeface="Arial" pitchFamily="34" charset="0"/>
              <a:buChar char="•"/>
            </a:pPr>
            <a:endParaRPr lang="en-US" dirty="0"/>
          </a:p>
          <a:p>
            <a:pPr lvl="0">
              <a:buFont typeface="Arial" pitchFamily="34" charset="0"/>
              <a:buChar char="•"/>
            </a:pPr>
            <a:r>
              <a:rPr lang="en-US" dirty="0"/>
              <a:t>14 consecutive seismic </a:t>
            </a:r>
            <a:r>
              <a:rPr lang="en-US" dirty="0" smtClean="0"/>
              <a:t>events</a:t>
            </a:r>
          </a:p>
          <a:p>
            <a:pPr lvl="0">
              <a:buFont typeface="Arial" pitchFamily="34" charset="0"/>
              <a:buChar char="•"/>
            </a:pPr>
            <a:endParaRPr lang="en-US" dirty="0"/>
          </a:p>
          <a:p>
            <a:pPr>
              <a:buFont typeface="Arial" pitchFamily="34" charset="0"/>
              <a:buChar char="•"/>
            </a:pPr>
            <a:r>
              <a:rPr lang="en-US" dirty="0"/>
              <a:t>Building suffered only isolated and minimal structural damage</a:t>
            </a:r>
            <a:endParaRPr lang="en-US" dirty="0" smtClean="0"/>
          </a:p>
        </p:txBody>
      </p:sp>
      <p:sp>
        <p:nvSpPr>
          <p:cNvPr id="3" name="Slide Number Placeholder 2"/>
          <p:cNvSpPr>
            <a:spLocks noGrp="1"/>
          </p:cNvSpPr>
          <p:nvPr>
            <p:ph type="sldNum" sz="quarter" idx="12"/>
          </p:nvPr>
        </p:nvSpPr>
        <p:spPr/>
        <p:txBody>
          <a:bodyPr/>
          <a:lstStyle/>
          <a:p>
            <a:fld id="{9EABD415-7082-4318-ADBE-CF3B750448CC}" type="slidenum">
              <a:rPr lang="en-US" smtClean="0"/>
              <a:pPr/>
              <a:t>18</a:t>
            </a:fld>
            <a:endParaRPr lang="en-US" dirty="0"/>
          </a:p>
        </p:txBody>
      </p:sp>
    </p:spTree>
    <p:custDataLst>
      <p:tags r:id="rId1"/>
    </p:custDataLst>
    <p:extLst>
      <p:ext uri="{BB962C8B-B14F-4D97-AF65-F5344CB8AC3E}">
        <p14:creationId xmlns:p14="http://schemas.microsoft.com/office/powerpoint/2010/main" val="1713592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4" name="Title 3"/>
          <p:cNvSpPr>
            <a:spLocks noGrp="1"/>
          </p:cNvSpPr>
          <p:nvPr>
            <p:ph type="title"/>
          </p:nvPr>
        </p:nvSpPr>
        <p:spPr/>
        <p:txBody>
          <a:bodyPr>
            <a:normAutofit/>
          </a:bodyPr>
          <a:lstStyle/>
          <a:p>
            <a:r>
              <a:rPr lang="en-US" dirty="0" smtClean="0"/>
              <a:t>Thermal Performance</a:t>
            </a:r>
          </a:p>
        </p:txBody>
      </p:sp>
      <p:sp>
        <p:nvSpPr>
          <p:cNvPr id="17" name="Content Placeholder 2"/>
          <p:cNvSpPr>
            <a:spLocks noGrp="1"/>
          </p:cNvSpPr>
          <p:nvPr>
            <p:ph idx="1"/>
          </p:nvPr>
        </p:nvSpPr>
        <p:spPr>
          <a:xfrm>
            <a:off x="304800" y="1828800"/>
            <a:ext cx="8534400" cy="3581400"/>
          </a:xfrm>
        </p:spPr>
        <p:txBody>
          <a:bodyPr>
            <a:normAutofit/>
          </a:bodyPr>
          <a:lstStyle/>
          <a:p>
            <a:pPr marL="0" indent="0">
              <a:buNone/>
            </a:pPr>
            <a:r>
              <a:rPr lang="en-US" sz="2800" b="1" dirty="0" smtClean="0"/>
              <a:t>Like all wood products, mass </a:t>
            </a:r>
            <a:r>
              <a:rPr lang="en-US" sz="2800" b="1" dirty="0"/>
              <a:t>timber offers excellent thermal </a:t>
            </a:r>
            <a:r>
              <a:rPr lang="en-US" sz="2800" b="1" dirty="0" smtClean="0"/>
              <a:t>performance:</a:t>
            </a:r>
          </a:p>
          <a:p>
            <a:pPr marL="0" indent="0">
              <a:buNone/>
            </a:pPr>
            <a:endParaRPr lang="en-US" sz="2800" dirty="0"/>
          </a:p>
          <a:p>
            <a:pPr lvl="0">
              <a:buFont typeface="Arial" pitchFamily="34" charset="0"/>
              <a:buChar char="•"/>
            </a:pPr>
            <a:r>
              <a:rPr lang="en-US" sz="2800" dirty="0"/>
              <a:t>Thicker panels are better </a:t>
            </a:r>
            <a:r>
              <a:rPr lang="en-US" sz="2800" dirty="0" smtClean="0"/>
              <a:t>insulators</a:t>
            </a:r>
          </a:p>
          <a:p>
            <a:pPr lvl="0">
              <a:buFont typeface="Arial" pitchFamily="34" charset="0"/>
              <a:buChar char="•"/>
            </a:pPr>
            <a:endParaRPr lang="en-US" sz="2800" dirty="0"/>
          </a:p>
          <a:p>
            <a:pPr>
              <a:buFont typeface="Arial" pitchFamily="34" charset="0"/>
              <a:buChar char="•"/>
            </a:pPr>
            <a:r>
              <a:rPr lang="en-US" sz="2800" dirty="0"/>
              <a:t>Precise component tolerances reduce gaps</a:t>
            </a:r>
            <a:endParaRPr lang="en-US" sz="2800" dirty="0" smtClean="0"/>
          </a:p>
        </p:txBody>
      </p:sp>
      <p:sp>
        <p:nvSpPr>
          <p:cNvPr id="2" name="Slide Number Placeholder 1"/>
          <p:cNvSpPr>
            <a:spLocks noGrp="1"/>
          </p:cNvSpPr>
          <p:nvPr>
            <p:ph type="sldNum" sz="quarter" idx="12"/>
          </p:nvPr>
        </p:nvSpPr>
        <p:spPr/>
        <p:txBody>
          <a:bodyPr/>
          <a:lstStyle/>
          <a:p>
            <a:fld id="{9EABD415-7082-4318-ADBE-CF3B750448CC}" type="slidenum">
              <a:rPr lang="en-US" smtClean="0"/>
              <a:pPr/>
              <a:t>19</a:t>
            </a:fld>
            <a:endParaRPr lang="en-US" dirty="0"/>
          </a:p>
        </p:txBody>
      </p:sp>
    </p:spTree>
    <p:custDataLst>
      <p:tags r:id="rId1"/>
    </p:custDataLst>
    <p:extLst>
      <p:ext uri="{BB962C8B-B14F-4D97-AF65-F5344CB8AC3E}">
        <p14:creationId xmlns:p14="http://schemas.microsoft.com/office/powerpoint/2010/main" val="804561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p:txBody>
          <a:bodyPr>
            <a:normAutofit/>
          </a:bodyPr>
          <a:lstStyle/>
          <a:p>
            <a:pPr marL="0" indent="0">
              <a:buNone/>
            </a:pPr>
            <a:r>
              <a:rPr lang="en-US" sz="1600" dirty="0" smtClean="0"/>
              <a:t>reThink Wood sponsors this Continuing Education Unit provided by McGraw-Hill Publishers. This course is registered with AIA CES for continuing professional education. </a:t>
            </a:r>
          </a:p>
          <a:p>
            <a:pPr marL="0" indent="0">
              <a:buNone/>
            </a:pPr>
            <a:endParaRPr lang="en-US" sz="1600" dirty="0"/>
          </a:p>
          <a:p>
            <a:pPr marL="0" indent="0">
              <a:buNone/>
            </a:pPr>
            <a:r>
              <a:rPr lang="en-US" sz="1600" dirty="0" smtClean="0"/>
              <a:t>As such, it does not contain content that may be deeded or construed to be an approval or endorsement by the AIA of any materials of constructions or any manner of handling, using, distributing, or dealing in any material or product. </a:t>
            </a:r>
          </a:p>
          <a:p>
            <a:pPr marL="0" indent="0">
              <a:buNone/>
            </a:pPr>
            <a:endParaRPr lang="en-US" sz="1600" dirty="0"/>
          </a:p>
          <a:p>
            <a:pPr marL="0" indent="0">
              <a:buNone/>
            </a:pPr>
            <a:r>
              <a:rPr lang="en-US" sz="1600" dirty="0" smtClean="0"/>
              <a:t>Credit earned on completion of this course will be reported to AIA CES for AIA members. Certificates of completion are available for self-reporting and record-keeping needs. </a:t>
            </a:r>
          </a:p>
          <a:p>
            <a:pPr marL="0" indent="0">
              <a:buNone/>
            </a:pPr>
            <a:endParaRPr lang="en-US" sz="1600" dirty="0"/>
          </a:p>
          <a:p>
            <a:pPr marL="0" lvl="0" indent="0">
              <a:buNone/>
            </a:pPr>
            <a:r>
              <a:rPr lang="en-US" sz="1600" dirty="0" smtClean="0"/>
              <a:t>Questions related to the information presented should be directed to reThink Wood upon completing this program. </a:t>
            </a:r>
            <a:r>
              <a:rPr lang="en-US" sz="1600" dirty="0">
                <a:solidFill>
                  <a:srgbClr val="9BBB59">
                    <a:lumMod val="75000"/>
                  </a:srgbClr>
                </a:solidFill>
              </a:rPr>
              <a:t>Please contact </a:t>
            </a:r>
            <a:r>
              <a:rPr lang="en-US" sz="1600" dirty="0">
                <a:solidFill>
                  <a:srgbClr val="9BBB59">
                    <a:lumMod val="75000"/>
                  </a:srgbClr>
                </a:solidFill>
                <a:hlinkClick r:id="rId5"/>
              </a:rPr>
              <a:t>info@reThinkWood.com</a:t>
            </a:r>
            <a:r>
              <a:rPr lang="en-US" sz="1600" dirty="0">
                <a:solidFill>
                  <a:srgbClr val="9BBB59">
                    <a:lumMod val="75000"/>
                  </a:srgbClr>
                </a:solidFill>
              </a:rPr>
              <a:t>. </a:t>
            </a:r>
          </a:p>
          <a:p>
            <a:pPr marL="0" lvl="0" indent="0">
              <a:buNone/>
            </a:pPr>
            <a:endParaRPr lang="en-US" sz="1600" dirty="0">
              <a:solidFill>
                <a:srgbClr val="9BBB59">
                  <a:lumMod val="75000"/>
                </a:srgbClr>
              </a:solidFill>
            </a:endParaRPr>
          </a:p>
          <a:p>
            <a:pPr marL="0" indent="0">
              <a:buNone/>
            </a:pPr>
            <a:endParaRPr lang="en-US" sz="1600" dirty="0" smtClean="0"/>
          </a:p>
          <a:p>
            <a:pPr marL="0" indent="0">
              <a:buNone/>
            </a:pPr>
            <a:endParaRPr lang="en-US" sz="1600" dirty="0"/>
          </a:p>
          <a:p>
            <a:pPr marL="0" indent="0">
              <a:buNone/>
            </a:pPr>
            <a:endParaRPr lang="en-US" sz="1600" dirty="0"/>
          </a:p>
        </p:txBody>
      </p:sp>
      <p:pic>
        <p:nvPicPr>
          <p:cNvPr id="5"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7772400" y="5486400"/>
            <a:ext cx="1219048" cy="1231746"/>
          </a:xfrm>
          <a:prstGeom prst="rect">
            <a:avLst/>
          </a:prstGeom>
        </p:spPr>
      </p:pic>
      <p:sp>
        <p:nvSpPr>
          <p:cNvPr id="6" name="TextBox 5"/>
          <p:cNvSpPr txBox="1"/>
          <p:nvPr/>
        </p:nvSpPr>
        <p:spPr>
          <a:xfrm>
            <a:off x="304800" y="5889843"/>
            <a:ext cx="5856890" cy="646331"/>
          </a:xfrm>
          <a:prstGeom prst="rect">
            <a:avLst/>
          </a:prstGeom>
          <a:noFill/>
        </p:spPr>
        <p:txBody>
          <a:bodyPr wrap="square" rtlCol="0">
            <a:spAutoFit/>
          </a:bodyPr>
          <a:lstStyle/>
          <a:p>
            <a:r>
              <a:rPr lang="en-US" sz="1200" dirty="0" smtClean="0">
                <a:solidFill>
                  <a:srgbClr val="77933C"/>
                </a:solidFill>
              </a:rPr>
              <a:t>AIA Provider Number: K029</a:t>
            </a:r>
            <a:r>
              <a:rPr lang="en-US" sz="1200" dirty="0" smtClean="0">
                <a:solidFill>
                  <a:schemeClr val="accent3">
                    <a:lumMod val="75000"/>
                  </a:schemeClr>
                </a:solidFill>
              </a:rPr>
              <a:t>		    </a:t>
            </a:r>
          </a:p>
          <a:p>
            <a:r>
              <a:rPr lang="en-US" sz="1200" dirty="0" smtClean="0">
                <a:solidFill>
                  <a:schemeClr val="accent3">
                    <a:lumMod val="75000"/>
                  </a:schemeClr>
                </a:solidFill>
              </a:rPr>
              <a:t>AIA/CES Course number: K1412K	   </a:t>
            </a:r>
          </a:p>
          <a:p>
            <a:r>
              <a:rPr lang="en-US" sz="1200" dirty="0" smtClean="0">
                <a:solidFill>
                  <a:schemeClr val="accent3">
                    <a:lumMod val="75000"/>
                  </a:schemeClr>
                </a:solidFill>
              </a:rPr>
              <a:t>AIA Credit: 1 AIA/CES </a:t>
            </a:r>
            <a:r>
              <a:rPr lang="en-US" sz="1200" dirty="0">
                <a:solidFill>
                  <a:schemeClr val="accent3">
                    <a:lumMod val="75000"/>
                  </a:schemeClr>
                </a:solidFill>
              </a:rPr>
              <a:t>HSW learning unit (</a:t>
            </a:r>
            <a:r>
              <a:rPr lang="en-US" sz="1200" dirty="0" smtClean="0">
                <a:solidFill>
                  <a:schemeClr val="accent3">
                    <a:lumMod val="75000"/>
                  </a:schemeClr>
                </a:solidFill>
              </a:rPr>
              <a:t>LU)</a:t>
            </a:r>
            <a:endParaRPr lang="en-US" sz="1200" dirty="0">
              <a:solidFill>
                <a:schemeClr val="accent3">
                  <a:lumMod val="75000"/>
                </a:schemeClr>
              </a:solidFill>
            </a:endParaRPr>
          </a:p>
        </p:txBody>
      </p:sp>
      <p:sp>
        <p:nvSpPr>
          <p:cNvPr id="7" name="Slide Number Placeholder 6"/>
          <p:cNvSpPr>
            <a:spLocks noGrp="1"/>
          </p:cNvSpPr>
          <p:nvPr>
            <p:ph type="sldNum" sz="quarter" idx="12"/>
          </p:nvPr>
        </p:nvSpPr>
        <p:spPr/>
        <p:txBody>
          <a:bodyPr/>
          <a:lstStyle/>
          <a:p>
            <a:fld id="{9EABD415-7082-4318-ADBE-CF3B750448CC}" type="slidenum">
              <a:rPr lang="en-US" smtClean="0"/>
              <a:pPr/>
              <a:t>2</a:t>
            </a:fld>
            <a:endParaRPr lang="en-US" dirty="0"/>
          </a:p>
        </p:txBody>
      </p:sp>
    </p:spTree>
    <p:custDataLst>
      <p:tags r:id="rId1"/>
    </p:custDataLst>
    <p:extLst>
      <p:ext uri="{BB962C8B-B14F-4D97-AF65-F5344CB8AC3E}">
        <p14:creationId xmlns:p14="http://schemas.microsoft.com/office/powerpoint/2010/main" val="5198834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14514" y="-1056"/>
            <a:ext cx="9144000" cy="1318690"/>
          </a:xfrm>
          <a:prstGeom prst="rect">
            <a:avLst/>
          </a:prstGeom>
        </p:spPr>
      </p:pic>
      <p:pic>
        <p:nvPicPr>
          <p:cNvPr id="11" name="Picture 10"/>
          <p:cNvPicPr>
            <a:picLocks noChangeAspect="1"/>
          </p:cNvPicPr>
          <p:nvPr/>
        </p:nvPicPr>
        <p:blipFill rotWithShape="1">
          <a:blip r:embed="rId5" cstate="print"/>
          <a:srcRect l="1" t="11697" r="574"/>
          <a:stretch/>
        </p:blipFill>
        <p:spPr>
          <a:xfrm>
            <a:off x="5035371" y="237136"/>
            <a:ext cx="4114800" cy="6663351"/>
          </a:xfrm>
          <a:prstGeom prst="rect">
            <a:avLst/>
          </a:prstGeom>
        </p:spPr>
      </p:pic>
      <p:sp>
        <p:nvSpPr>
          <p:cNvPr id="12" name="TextBox 11"/>
          <p:cNvSpPr txBox="1"/>
          <p:nvPr/>
        </p:nvSpPr>
        <p:spPr>
          <a:xfrm>
            <a:off x="5257800" y="6623489"/>
            <a:ext cx="4191000" cy="246221"/>
          </a:xfrm>
          <a:prstGeom prst="rect">
            <a:avLst/>
          </a:prstGeom>
          <a:noFill/>
        </p:spPr>
        <p:txBody>
          <a:bodyPr wrap="square" rtlCol="0">
            <a:spAutoFit/>
          </a:bodyPr>
          <a:lstStyle/>
          <a:p>
            <a:r>
              <a:rPr lang="en-CA" sz="1000" i="1" kern="1200" dirty="0" smtClean="0">
                <a:solidFill>
                  <a:srgbClr val="EEECE1"/>
                </a:solidFill>
                <a:latin typeface="Arial"/>
                <a:cs typeface="Arial"/>
              </a:rPr>
              <a:t>Photo</a:t>
            </a:r>
            <a:r>
              <a:rPr lang="en-CA" sz="1000" i="1" dirty="0">
                <a:solidFill>
                  <a:srgbClr val="EEECE1"/>
                </a:solidFill>
                <a:latin typeface="Arial"/>
                <a:cs typeface="Arial"/>
              </a:rPr>
              <a:t> </a:t>
            </a:r>
            <a:r>
              <a:rPr lang="en-CA" sz="1000" i="1" dirty="0" smtClean="0">
                <a:solidFill>
                  <a:srgbClr val="EEECE1"/>
                </a:solidFill>
                <a:latin typeface="Arial"/>
                <a:cs typeface="Arial"/>
              </a:rPr>
              <a:t>courtesy of Karakusevic Carson Architects</a:t>
            </a:r>
            <a:endParaRPr lang="en-CA" sz="1000" i="1" kern="1200" dirty="0">
              <a:solidFill>
                <a:srgbClr val="EEECE1"/>
              </a:solidFill>
              <a:latin typeface="Arial"/>
              <a:cs typeface="Arial"/>
            </a:endParaRPr>
          </a:p>
        </p:txBody>
      </p:sp>
      <p:pic>
        <p:nvPicPr>
          <p:cNvPr id="7" name="Picture 6"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1449" y="6597"/>
            <a:ext cx="9144000" cy="1318690"/>
          </a:xfrm>
          <a:prstGeom prst="rect">
            <a:avLst/>
          </a:prstGeom>
        </p:spPr>
      </p:pic>
      <p:sp>
        <p:nvSpPr>
          <p:cNvPr id="3" name="Title 2"/>
          <p:cNvSpPr>
            <a:spLocks noGrp="1"/>
          </p:cNvSpPr>
          <p:nvPr>
            <p:ph type="title"/>
          </p:nvPr>
        </p:nvSpPr>
        <p:spPr/>
        <p:txBody>
          <a:bodyPr/>
          <a:lstStyle/>
          <a:p>
            <a:r>
              <a:rPr lang="en-US" dirty="0" smtClean="0">
                <a:solidFill>
                  <a:schemeClr val="bg1"/>
                </a:solidFill>
              </a:rPr>
              <a:t>Acoustic Performance</a:t>
            </a:r>
            <a:endParaRPr lang="en-US" dirty="0">
              <a:solidFill>
                <a:schemeClr val="bg1"/>
              </a:solidFill>
            </a:endParaRPr>
          </a:p>
        </p:txBody>
      </p:sp>
      <p:sp>
        <p:nvSpPr>
          <p:cNvPr id="10" name="Content Placeholder 9"/>
          <p:cNvSpPr>
            <a:spLocks noGrp="1"/>
          </p:cNvSpPr>
          <p:nvPr>
            <p:ph idx="1"/>
          </p:nvPr>
        </p:nvSpPr>
        <p:spPr>
          <a:xfrm>
            <a:off x="228600" y="1325287"/>
            <a:ext cx="4610100" cy="3170513"/>
          </a:xfrm>
        </p:spPr>
        <p:txBody>
          <a:bodyPr>
            <a:normAutofit/>
          </a:bodyPr>
          <a:lstStyle/>
          <a:p>
            <a:pPr lvl="0">
              <a:buFont typeface="Arial" pitchFamily="34" charset="0"/>
              <a:buChar char="•"/>
            </a:pPr>
            <a:r>
              <a:rPr lang="en-US" dirty="0"/>
              <a:t>Mass of the wall contributes to acoustic performance </a:t>
            </a:r>
            <a:endParaRPr lang="en-US" dirty="0" smtClean="0"/>
          </a:p>
          <a:p>
            <a:pPr lvl="0">
              <a:buFont typeface="Arial" pitchFamily="34" charset="0"/>
              <a:buChar char="•"/>
            </a:pPr>
            <a:endParaRPr lang="en-US" dirty="0"/>
          </a:p>
          <a:p>
            <a:pPr lvl="0">
              <a:buFont typeface="Arial" pitchFamily="34" charset="0"/>
              <a:buChar char="•"/>
            </a:pPr>
            <a:r>
              <a:rPr lang="en-US" dirty="0"/>
              <a:t>Sealants and or caulking provide additional acoustic benefits </a:t>
            </a:r>
            <a:endParaRPr lang="en-US" dirty="0" smtClean="0"/>
          </a:p>
          <a:p>
            <a:pPr lvl="0">
              <a:buFont typeface="Arial" pitchFamily="34" charset="0"/>
              <a:buChar char="•"/>
            </a:pPr>
            <a:endParaRPr lang="en-US" dirty="0"/>
          </a:p>
          <a:p>
            <a:pPr lvl="0">
              <a:buFont typeface="Arial" pitchFamily="34" charset="0"/>
              <a:buChar char="•"/>
            </a:pPr>
            <a:r>
              <a:rPr lang="en-US" dirty="0"/>
              <a:t>Avoid rigid contact between building elements to reduce vibrational energy </a:t>
            </a:r>
          </a:p>
        </p:txBody>
      </p:sp>
      <p:sp>
        <p:nvSpPr>
          <p:cNvPr id="8" name="Rectangle 7"/>
          <p:cNvSpPr/>
          <p:nvPr/>
        </p:nvSpPr>
        <p:spPr>
          <a:xfrm>
            <a:off x="0" y="4846320"/>
            <a:ext cx="5334000" cy="1477328"/>
          </a:xfrm>
          <a:prstGeom prst="rect">
            <a:avLst/>
          </a:prstGeom>
          <a:solidFill>
            <a:srgbClr val="4158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000" kern="1200" dirty="0" smtClean="0">
                <a:latin typeface="Arial"/>
                <a:cs typeface="Arial"/>
              </a:rPr>
              <a:t>Mass timber building systems provide appropriate noise control for both airborne and impact sound transmission.</a:t>
            </a:r>
            <a:endParaRPr lang="en-US" sz="2000" kern="1200" dirty="0">
              <a:latin typeface="Arial"/>
              <a:cs typeface="Arial"/>
            </a:endParaRPr>
          </a:p>
        </p:txBody>
      </p:sp>
      <p:sp>
        <p:nvSpPr>
          <p:cNvPr id="2" name="Slide Number Placeholder 1"/>
          <p:cNvSpPr>
            <a:spLocks noGrp="1"/>
          </p:cNvSpPr>
          <p:nvPr>
            <p:ph type="sldNum" sz="quarter" idx="12"/>
          </p:nvPr>
        </p:nvSpPr>
        <p:spPr/>
        <p:txBody>
          <a:bodyPr/>
          <a:lstStyle/>
          <a:p>
            <a:fld id="{9EABD415-7082-4318-ADBE-CF3B750448CC}" type="slidenum">
              <a:rPr lang="en-US" smtClean="0"/>
              <a:pPr/>
              <a:t>20</a:t>
            </a:fld>
            <a:endParaRPr lang="en-US" dirty="0"/>
          </a:p>
        </p:txBody>
      </p:sp>
    </p:spTree>
    <p:custDataLst>
      <p:tags r:id="rId1"/>
    </p:custDataLst>
    <p:extLst>
      <p:ext uri="{BB962C8B-B14F-4D97-AF65-F5344CB8AC3E}">
        <p14:creationId xmlns:p14="http://schemas.microsoft.com/office/powerpoint/2010/main" val="30887022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stretch>
            <a:fillRect/>
          </a:stretch>
        </p:blipFill>
        <p:spPr>
          <a:xfrm>
            <a:off x="0" y="3630"/>
            <a:ext cx="4566583" cy="6858000"/>
          </a:xfrm>
          <a:prstGeom prst="rect">
            <a:avLst/>
          </a:prstGeom>
        </p:spPr>
      </p:pic>
      <p:pic>
        <p:nvPicPr>
          <p:cNvPr id="6" name="Picture 5"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2" name="Title 1"/>
          <p:cNvSpPr>
            <a:spLocks noGrp="1"/>
          </p:cNvSpPr>
          <p:nvPr>
            <p:ph type="title"/>
          </p:nvPr>
        </p:nvSpPr>
        <p:spPr>
          <a:xfrm>
            <a:off x="4800600" y="609600"/>
            <a:ext cx="4038600" cy="990600"/>
          </a:xfrm>
        </p:spPr>
        <p:txBody>
          <a:bodyPr>
            <a:normAutofit/>
          </a:bodyPr>
          <a:lstStyle/>
          <a:p>
            <a:r>
              <a:rPr lang="en-US" dirty="0" smtClean="0"/>
              <a:t>Building Height Considerations</a:t>
            </a:r>
            <a:endParaRPr lang="en-US" dirty="0"/>
          </a:p>
        </p:txBody>
      </p:sp>
      <p:sp>
        <p:nvSpPr>
          <p:cNvPr id="10" name="Content Placeholder 2"/>
          <p:cNvSpPr txBox="1">
            <a:spLocks/>
          </p:cNvSpPr>
          <p:nvPr/>
        </p:nvSpPr>
        <p:spPr>
          <a:xfrm>
            <a:off x="3505200" y="4648200"/>
            <a:ext cx="4876800" cy="1600200"/>
          </a:xfrm>
          <a:prstGeom prst="rect">
            <a:avLst/>
          </a:prstGeom>
          <a:solidFill>
            <a:srgbClr val="41581D"/>
          </a:solidFill>
          <a:ln>
            <a:noFill/>
          </a:ln>
        </p:spPr>
        <p:txBody>
          <a:bodyPr vert="horz" lIns="274320" tIns="274320" rIns="274320" bIns="274320" rtlCol="0">
            <a:noAutofit/>
          </a:bodyPr>
          <a:lstStyle>
            <a:lvl1pPr marL="342900" indent="-342900" algn="l" defTabSz="914400" rtl="0" eaLnBrk="1" latinLnBrk="0" hangingPunct="1">
              <a:spcBef>
                <a:spcPct val="20000"/>
              </a:spcBef>
              <a:buFont typeface="Wingdings" pitchFamily="2" charset="2"/>
              <a:buChar char="§"/>
              <a:defRPr sz="2000" kern="1200">
                <a:solidFill>
                  <a:schemeClr val="accent3">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1800" kern="1200">
                <a:solidFill>
                  <a:schemeClr val="accent3">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1600" kern="1200">
                <a:solidFill>
                  <a:schemeClr val="accent3">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i="1" dirty="0">
                <a:solidFill>
                  <a:schemeClr val="bg1"/>
                </a:solidFill>
              </a:rPr>
              <a:t>Platform-based CLT construction can have slightly more accumulative shrinkage over the height of the building than those using LVL or LSL components.</a:t>
            </a:r>
            <a:endParaRPr lang="en-US" sz="1800" dirty="0">
              <a:solidFill>
                <a:schemeClr val="bg1"/>
              </a:solidFill>
            </a:endParaRPr>
          </a:p>
        </p:txBody>
      </p:sp>
      <p:sp>
        <p:nvSpPr>
          <p:cNvPr id="11" name="Content Placeholder 2"/>
          <p:cNvSpPr>
            <a:spLocks noGrp="1"/>
          </p:cNvSpPr>
          <p:nvPr>
            <p:ph idx="1"/>
          </p:nvPr>
        </p:nvSpPr>
        <p:spPr>
          <a:xfrm>
            <a:off x="4648200" y="1600200"/>
            <a:ext cx="4343400" cy="3048000"/>
          </a:xfrm>
        </p:spPr>
        <p:txBody>
          <a:bodyPr>
            <a:normAutofit/>
          </a:bodyPr>
          <a:lstStyle/>
          <a:p>
            <a:pPr lvl="0">
              <a:buFont typeface="Arial" pitchFamily="34" charset="0"/>
              <a:buChar char="•"/>
            </a:pPr>
            <a:r>
              <a:rPr lang="en-US" dirty="0"/>
              <a:t>Mass timber buildings have minimal shrinkage over </a:t>
            </a:r>
            <a:r>
              <a:rPr lang="en-US" dirty="0" smtClean="0"/>
              <a:t>time</a:t>
            </a:r>
          </a:p>
          <a:p>
            <a:pPr lvl="0">
              <a:buFont typeface="Arial" pitchFamily="34" charset="0"/>
              <a:buChar char="•"/>
            </a:pPr>
            <a:endParaRPr lang="en-US" dirty="0"/>
          </a:p>
          <a:p>
            <a:pPr lvl="0">
              <a:buFont typeface="Arial" pitchFamily="34" charset="0"/>
              <a:buChar char="•"/>
            </a:pPr>
            <a:r>
              <a:rPr lang="en-US" dirty="0"/>
              <a:t>Continuous rod tie-down systems limit lateral </a:t>
            </a:r>
            <a:r>
              <a:rPr lang="en-US" dirty="0" smtClean="0"/>
              <a:t>deflection</a:t>
            </a:r>
          </a:p>
          <a:p>
            <a:pPr lvl="0">
              <a:buFont typeface="Arial" pitchFamily="34" charset="0"/>
              <a:buChar char="•"/>
            </a:pPr>
            <a:endParaRPr lang="en-US" dirty="0"/>
          </a:p>
          <a:p>
            <a:pPr>
              <a:buFont typeface="Arial" pitchFamily="34" charset="0"/>
              <a:buChar char="•"/>
            </a:pPr>
            <a:r>
              <a:rPr lang="en-US" dirty="0"/>
              <a:t>Expansion joints allow for movement</a:t>
            </a:r>
            <a:endParaRPr lang="en-US" dirty="0" smtClean="0"/>
          </a:p>
        </p:txBody>
      </p:sp>
      <p:sp>
        <p:nvSpPr>
          <p:cNvPr id="9" name="TextBox 8"/>
          <p:cNvSpPr txBox="1"/>
          <p:nvPr/>
        </p:nvSpPr>
        <p:spPr>
          <a:xfrm>
            <a:off x="26012" y="6611779"/>
            <a:ext cx="2514600" cy="246221"/>
          </a:xfrm>
          <a:prstGeom prst="rect">
            <a:avLst/>
          </a:prstGeom>
          <a:noFill/>
        </p:spPr>
        <p:txBody>
          <a:bodyPr wrap="square" rtlCol="0">
            <a:spAutoFit/>
          </a:bodyPr>
          <a:lstStyle/>
          <a:p>
            <a:r>
              <a:rPr lang="en-CA" sz="1000" dirty="0" smtClean="0"/>
              <a:t>Rendering courtesy of mgb</a:t>
            </a:r>
            <a:endParaRPr lang="en-CA" sz="1000" dirty="0"/>
          </a:p>
        </p:txBody>
      </p:sp>
      <p:sp>
        <p:nvSpPr>
          <p:cNvPr id="3" name="Slide Number Placeholder 2"/>
          <p:cNvSpPr>
            <a:spLocks noGrp="1"/>
          </p:cNvSpPr>
          <p:nvPr>
            <p:ph type="sldNum" sz="quarter" idx="12"/>
          </p:nvPr>
        </p:nvSpPr>
        <p:spPr/>
        <p:txBody>
          <a:bodyPr/>
          <a:lstStyle/>
          <a:p>
            <a:fld id="{9EABD415-7082-4318-ADBE-CF3B750448CC}" type="slidenum">
              <a:rPr lang="en-US" smtClean="0"/>
              <a:pPr/>
              <a:t>21</a:t>
            </a:fld>
            <a:endParaRPr lang="en-US" dirty="0"/>
          </a:p>
        </p:txBody>
      </p:sp>
    </p:spTree>
    <p:custDataLst>
      <p:tags r:id="rId1"/>
    </p:custDataLst>
    <p:extLst>
      <p:ext uri="{BB962C8B-B14F-4D97-AF65-F5344CB8AC3E}">
        <p14:creationId xmlns:p14="http://schemas.microsoft.com/office/powerpoint/2010/main" val="509744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858000"/>
          </a:xfrm>
          <a:prstGeom prst="rect">
            <a:avLst/>
          </a:prstGeom>
        </p:spPr>
      </p:pic>
      <p:sp>
        <p:nvSpPr>
          <p:cNvPr id="6" name="Rectangle 5"/>
          <p:cNvSpPr/>
          <p:nvPr/>
        </p:nvSpPr>
        <p:spPr>
          <a:xfrm>
            <a:off x="6161314" y="3329612"/>
            <a:ext cx="2971800" cy="3025916"/>
          </a:xfrm>
          <a:prstGeom prst="rect">
            <a:avLst/>
          </a:prstGeom>
          <a:solidFill>
            <a:srgbClr val="4158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6350000" y="3516594"/>
            <a:ext cx="2717800" cy="2585323"/>
          </a:xfrm>
          <a:prstGeom prst="rect">
            <a:avLst/>
          </a:prstGeom>
          <a:noFill/>
        </p:spPr>
        <p:txBody>
          <a:bodyPr wrap="square" rtlCol="0" anchor="ctr">
            <a:spAutoFit/>
          </a:bodyPr>
          <a:lstStyle/>
          <a:p>
            <a:r>
              <a:rPr lang="en-US" sz="2200" dirty="0" smtClean="0">
                <a:solidFill>
                  <a:srgbClr val="EEECE1"/>
                </a:solidFill>
                <a:latin typeface="Arial"/>
                <a:cs typeface="Arial"/>
              </a:rPr>
              <a:t>Bridport House</a:t>
            </a:r>
          </a:p>
          <a:p>
            <a:r>
              <a:rPr lang="en-US" sz="1400" dirty="0" smtClean="0">
                <a:solidFill>
                  <a:srgbClr val="EEECE1"/>
                </a:solidFill>
                <a:latin typeface="Arial" panose="020B0604020202020204" pitchFamily="34" charset="0"/>
                <a:cs typeface="Arial" panose="020B0604020202020204" pitchFamily="34" charset="0"/>
              </a:rPr>
              <a:t>Hackney (London), UK</a:t>
            </a:r>
          </a:p>
          <a:p>
            <a:r>
              <a:rPr lang="en-US" sz="1400" dirty="0" smtClean="0">
                <a:solidFill>
                  <a:srgbClr val="EEECE1"/>
                </a:solidFill>
                <a:latin typeface="Arial" panose="020B0604020202020204" pitchFamily="34" charset="0"/>
                <a:cs typeface="Arial" panose="020B0604020202020204" pitchFamily="34" charset="0"/>
              </a:rPr>
              <a:t>Architect: </a:t>
            </a:r>
            <a:r>
              <a:rPr lang="en-US" sz="1400" dirty="0">
                <a:solidFill>
                  <a:srgbClr val="EEECE1"/>
                </a:solidFill>
                <a:latin typeface="Arial" panose="020B0604020202020204" pitchFamily="34" charset="0"/>
                <a:cs typeface="Arial" panose="020B0604020202020204" pitchFamily="34" charset="0"/>
              </a:rPr>
              <a:t>Karakusevic Carson </a:t>
            </a:r>
            <a:r>
              <a:rPr lang="en-US" sz="1400" dirty="0" smtClean="0">
                <a:solidFill>
                  <a:srgbClr val="EEECE1"/>
                </a:solidFill>
                <a:latin typeface="Arial" panose="020B0604020202020204" pitchFamily="34" charset="0"/>
                <a:cs typeface="Arial" panose="020B0604020202020204" pitchFamily="34" charset="0"/>
              </a:rPr>
              <a:t>Architects</a:t>
            </a:r>
          </a:p>
          <a:p>
            <a:r>
              <a:rPr lang="en-US" sz="1400" dirty="0" smtClean="0">
                <a:solidFill>
                  <a:srgbClr val="EEECE1"/>
                </a:solidFill>
                <a:latin typeface="Arial" panose="020B0604020202020204" pitchFamily="34" charset="0"/>
                <a:cs typeface="Arial" panose="020B0604020202020204" pitchFamily="34" charset="0"/>
              </a:rPr>
              <a:t>Completed: 2011</a:t>
            </a:r>
          </a:p>
          <a:p>
            <a:endParaRPr lang="en-US" sz="1400" dirty="0" smtClean="0">
              <a:solidFill>
                <a:srgbClr val="EEECE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Developers used wood for Bridport House for several reasons: structural capabilities of CLT, speed of construction and environmental advantages. </a:t>
            </a:r>
          </a:p>
        </p:txBody>
      </p:sp>
      <p:sp>
        <p:nvSpPr>
          <p:cNvPr id="3" name="TextBox 2"/>
          <p:cNvSpPr txBox="1"/>
          <p:nvPr/>
        </p:nvSpPr>
        <p:spPr>
          <a:xfrm>
            <a:off x="0" y="6581001"/>
            <a:ext cx="5029200" cy="276999"/>
          </a:xfrm>
          <a:prstGeom prst="rect">
            <a:avLst/>
          </a:prstGeom>
          <a:noFill/>
        </p:spPr>
        <p:txBody>
          <a:bodyPr wrap="square" rtlCol="0">
            <a:spAutoFit/>
          </a:bodyPr>
          <a:lstStyle/>
          <a:p>
            <a:r>
              <a:rPr lang="en-US" sz="1200" i="1" dirty="0" smtClean="0">
                <a:solidFill>
                  <a:srgbClr val="EEECE1"/>
                </a:solidFill>
              </a:rPr>
              <a:t>Photo  courtesy of </a:t>
            </a:r>
            <a:r>
              <a:rPr lang="en-US" sz="1200" i="1" dirty="0" err="1" smtClean="0">
                <a:solidFill>
                  <a:srgbClr val="EEECE1"/>
                </a:solidFill>
              </a:rPr>
              <a:t>Karakusevic</a:t>
            </a:r>
            <a:r>
              <a:rPr lang="en-US" sz="1200" i="1" dirty="0" smtClean="0">
                <a:solidFill>
                  <a:srgbClr val="EEECE1"/>
                </a:solidFill>
              </a:rPr>
              <a:t> Carson Architects</a:t>
            </a:r>
            <a:endParaRPr lang="en-US" sz="1200" i="1" dirty="0">
              <a:solidFill>
                <a:srgbClr val="EEECE1"/>
              </a:solidFill>
            </a:endParaRPr>
          </a:p>
        </p:txBody>
      </p:sp>
      <p:pic>
        <p:nvPicPr>
          <p:cNvPr id="8" name="Picture 7"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9" name="Title 4"/>
          <p:cNvSpPr txBox="1">
            <a:spLocks/>
          </p:cNvSpPr>
          <p:nvPr/>
        </p:nvSpPr>
        <p:spPr>
          <a:xfrm>
            <a:off x="304800" y="609600"/>
            <a:ext cx="8534400" cy="808038"/>
          </a:xfrm>
          <a:prstGeom prst="rect">
            <a:avLst/>
          </a:prstGeom>
        </p:spPr>
        <p:txBody>
          <a:bodyPr>
            <a:normAutofit fontScale="97500"/>
          </a:bodyPr>
          <a:lstStyle>
            <a:lvl1pPr algn="r" defTabSz="914400" rtl="0" eaLnBrk="1" latinLnBrk="0" hangingPunct="1">
              <a:spcBef>
                <a:spcPct val="0"/>
              </a:spcBef>
              <a:buNone/>
              <a:defRPr sz="2400" b="1" kern="1200">
                <a:solidFill>
                  <a:schemeClr val="accent3">
                    <a:lumMod val="75000"/>
                  </a:schemeClr>
                </a:solidFill>
                <a:latin typeface="Arial" pitchFamily="34" charset="0"/>
                <a:ea typeface="+mj-ea"/>
                <a:cs typeface="Arial" pitchFamily="34" charset="0"/>
              </a:defRPr>
            </a:lvl1pPr>
          </a:lstStyle>
          <a:p>
            <a:r>
              <a:rPr lang="en-US" dirty="0" smtClean="0">
                <a:solidFill>
                  <a:schemeClr val="bg1"/>
                </a:solidFill>
                <a:effectLst>
                  <a:outerShdw blurRad="50800" dist="38100" dir="2700000" algn="tl" rotWithShape="0">
                    <a:srgbClr val="000000">
                      <a:alpha val="43000"/>
                    </a:srgbClr>
                  </a:outerShdw>
                </a:effectLst>
              </a:rPr>
              <a:t>KEY PROJECT</a:t>
            </a:r>
            <a:br>
              <a:rPr lang="en-US" dirty="0" smtClean="0">
                <a:solidFill>
                  <a:schemeClr val="bg1"/>
                </a:solidFill>
                <a:effectLst>
                  <a:outerShdw blurRad="50800" dist="38100" dir="2700000" algn="tl" rotWithShape="0">
                    <a:srgbClr val="000000">
                      <a:alpha val="43000"/>
                    </a:srgbClr>
                  </a:outerShdw>
                </a:effectLst>
              </a:rPr>
            </a:br>
            <a:r>
              <a:rPr lang="en-US" dirty="0" smtClean="0">
                <a:solidFill>
                  <a:schemeClr val="bg1"/>
                </a:solidFill>
                <a:effectLst>
                  <a:outerShdw blurRad="50800" dist="38100" dir="2700000" algn="tl" rotWithShape="0">
                    <a:srgbClr val="000000">
                      <a:alpha val="43000"/>
                    </a:srgbClr>
                  </a:outerShdw>
                </a:effectLst>
              </a:rPr>
              <a:t>Eight Stories of Wood</a:t>
            </a:r>
            <a:endParaRPr lang="en-US" dirty="0">
              <a:solidFill>
                <a:schemeClr val="bg1"/>
              </a:solidFill>
              <a:effectLst>
                <a:outerShdw blurRad="50800" dist="38100" dir="2700000" algn="tl" rotWithShape="0">
                  <a:srgbClr val="000000">
                    <a:alpha val="43000"/>
                  </a:srgbClr>
                </a:outerShdw>
              </a:effectLst>
            </a:endParaRPr>
          </a:p>
        </p:txBody>
      </p:sp>
      <p:sp>
        <p:nvSpPr>
          <p:cNvPr id="4" name="Slide Number Placeholder 3"/>
          <p:cNvSpPr>
            <a:spLocks noGrp="1"/>
          </p:cNvSpPr>
          <p:nvPr>
            <p:ph type="sldNum" sz="quarter" idx="12"/>
          </p:nvPr>
        </p:nvSpPr>
        <p:spPr/>
        <p:txBody>
          <a:bodyPr/>
          <a:lstStyle/>
          <a:p>
            <a:fld id="{9EABD415-7082-4318-ADBE-CF3B750448CC}" type="slidenum">
              <a:rPr lang="en-US" smtClean="0"/>
              <a:pPr/>
              <a:t>22</a:t>
            </a:fld>
            <a:endParaRPr lang="en-US" dirty="0"/>
          </a:p>
        </p:txBody>
      </p:sp>
    </p:spTree>
    <p:extLst>
      <p:ext uri="{BB962C8B-B14F-4D97-AF65-F5344CB8AC3E}">
        <p14:creationId xmlns:p14="http://schemas.microsoft.com/office/powerpoint/2010/main" val="1963934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15875" y="0"/>
            <a:ext cx="9144000" cy="1318690"/>
          </a:xfrm>
          <a:prstGeom prst="rect">
            <a:avLst/>
          </a:prstGeom>
        </p:spPr>
      </p:pic>
      <p:pic>
        <p:nvPicPr>
          <p:cNvPr id="7" name="Picture 6"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3" name="Title 2"/>
          <p:cNvSpPr>
            <a:spLocks noGrp="1"/>
          </p:cNvSpPr>
          <p:nvPr>
            <p:ph type="title"/>
          </p:nvPr>
        </p:nvSpPr>
        <p:spPr/>
        <p:txBody>
          <a:bodyPr/>
          <a:lstStyle/>
          <a:p>
            <a:r>
              <a:rPr lang="en-US" dirty="0" smtClean="0"/>
              <a:t>Code Approvals</a:t>
            </a:r>
            <a:endParaRPr lang="en-US" dirty="0"/>
          </a:p>
        </p:txBody>
      </p:sp>
      <p:sp>
        <p:nvSpPr>
          <p:cNvPr id="10" name="Content Placeholder 9"/>
          <p:cNvSpPr>
            <a:spLocks noGrp="1"/>
          </p:cNvSpPr>
          <p:nvPr>
            <p:ph idx="1"/>
          </p:nvPr>
        </p:nvSpPr>
        <p:spPr>
          <a:xfrm>
            <a:off x="304800" y="1524000"/>
            <a:ext cx="6172200" cy="3505201"/>
          </a:xfrm>
        </p:spPr>
        <p:txBody>
          <a:bodyPr>
            <a:normAutofit/>
          </a:bodyPr>
          <a:lstStyle/>
          <a:p>
            <a:pPr lvl="0">
              <a:buFont typeface="Arial" pitchFamily="34" charset="0"/>
              <a:buChar char="•"/>
            </a:pPr>
            <a:r>
              <a:rPr lang="en-US" dirty="0"/>
              <a:t>Current IBC allows wood-frame construction for five stories for most building </a:t>
            </a:r>
            <a:r>
              <a:rPr lang="en-US" dirty="0" smtClean="0"/>
              <a:t>occupancies</a:t>
            </a:r>
          </a:p>
          <a:p>
            <a:pPr lvl="0">
              <a:buFont typeface="Arial" pitchFamily="34" charset="0"/>
              <a:buChar char="•"/>
            </a:pPr>
            <a:endParaRPr lang="en-US" dirty="0"/>
          </a:p>
          <a:p>
            <a:pPr lvl="0">
              <a:buFont typeface="Arial" pitchFamily="34" charset="0"/>
              <a:buChar char="•"/>
            </a:pPr>
            <a:r>
              <a:rPr lang="en-US" dirty="0"/>
              <a:t>U.S. and Canadian building codes do not explicitly recognize mass timber systems but this does not prohibit their use </a:t>
            </a:r>
            <a:endParaRPr lang="en-US" dirty="0" smtClean="0"/>
          </a:p>
          <a:p>
            <a:pPr lvl="0">
              <a:buFont typeface="Arial" pitchFamily="34" charset="0"/>
              <a:buChar char="•"/>
            </a:pPr>
            <a:endParaRPr lang="en-US" dirty="0"/>
          </a:p>
          <a:p>
            <a:pPr>
              <a:buFont typeface="Arial" pitchFamily="34" charset="0"/>
              <a:buChar char="•"/>
            </a:pPr>
            <a:r>
              <a:rPr lang="en-US" dirty="0"/>
              <a:t>2015 IBC will recognize CLT products manufactured to new ANSI/APA standard </a:t>
            </a:r>
            <a:endParaRPr lang="en-US" dirty="0" smtClean="0"/>
          </a:p>
        </p:txBody>
      </p:sp>
      <p:pic>
        <p:nvPicPr>
          <p:cNvPr id="11" name="Picture 10"/>
          <p:cNvPicPr>
            <a:picLocks noChangeAspect="1"/>
          </p:cNvPicPr>
          <p:nvPr/>
        </p:nvPicPr>
        <p:blipFill>
          <a:blip r:embed="rId5" cstate="print"/>
          <a:stretch>
            <a:fillRect/>
          </a:stretch>
        </p:blipFill>
        <p:spPr>
          <a:xfrm>
            <a:off x="6858000" y="1981200"/>
            <a:ext cx="1609850" cy="2240280"/>
          </a:xfrm>
          <a:prstGeom prst="rect">
            <a:avLst/>
          </a:prstGeom>
        </p:spPr>
      </p:pic>
      <p:sp>
        <p:nvSpPr>
          <p:cNvPr id="8" name="Rectangle 7"/>
          <p:cNvSpPr/>
          <p:nvPr/>
        </p:nvSpPr>
        <p:spPr>
          <a:xfrm>
            <a:off x="-12700" y="5074920"/>
            <a:ext cx="7404100" cy="1169551"/>
          </a:xfrm>
          <a:prstGeom prst="rect">
            <a:avLst/>
          </a:prstGeom>
          <a:solidFill>
            <a:srgbClr val="4158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000" b="1" i="1" dirty="0">
                <a:latin typeface="Arial" panose="020B0604020202020204" pitchFamily="34" charset="0"/>
                <a:cs typeface="Arial" panose="020B0604020202020204" pitchFamily="34" charset="0"/>
              </a:rPr>
              <a:t>CLT walls and floors will be permitted in all types of combustible </a:t>
            </a:r>
            <a:r>
              <a:rPr lang="en-US" sz="2000" b="1" i="1" dirty="0" smtClean="0">
                <a:latin typeface="Arial" panose="020B0604020202020204" pitchFamily="34" charset="0"/>
                <a:cs typeface="Arial" panose="020B0604020202020204" pitchFamily="34" charset="0"/>
              </a:rPr>
              <a:t>construction.</a:t>
            </a:r>
            <a:endParaRPr lang="en-US" sz="2000" b="1" kern="12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9EABD415-7082-4318-ADBE-CF3B750448CC}" type="slidenum">
              <a:rPr lang="en-US" smtClean="0"/>
              <a:pPr/>
              <a:t>23</a:t>
            </a:fld>
            <a:endParaRPr lang="en-US" dirty="0"/>
          </a:p>
        </p:txBody>
      </p:sp>
    </p:spTree>
    <p:custDataLst>
      <p:tags r:id="rId1"/>
    </p:custDataLst>
    <p:extLst>
      <p:ext uri="{BB962C8B-B14F-4D97-AF65-F5344CB8AC3E}">
        <p14:creationId xmlns:p14="http://schemas.microsoft.com/office/powerpoint/2010/main" val="21961420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arenB\Documents\reThink Wood\Tall Wood CEU Revision\Wood Innovation Design Centr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3"/>
          <a:stretch/>
        </p:blipFill>
        <p:spPr bwMode="auto">
          <a:xfrm>
            <a:off x="3094652" y="228599"/>
            <a:ext cx="6049348" cy="6629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700" y="1910430"/>
            <a:ext cx="2971800" cy="2244284"/>
          </a:xfrm>
          <a:prstGeom prst="rect">
            <a:avLst/>
          </a:prstGeom>
          <a:solidFill>
            <a:srgbClr val="4158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2135088"/>
            <a:ext cx="2917375" cy="1631216"/>
          </a:xfrm>
          <a:prstGeom prst="rect">
            <a:avLst/>
          </a:prstGeom>
          <a:noFill/>
        </p:spPr>
        <p:txBody>
          <a:bodyPr wrap="square" rtlCol="0" anchor="ctr">
            <a:spAutoFit/>
          </a:bodyPr>
          <a:lstStyle/>
          <a:p>
            <a:r>
              <a:rPr lang="en-US" sz="2200" dirty="0" smtClean="0">
                <a:solidFill>
                  <a:srgbClr val="EEECE1"/>
                </a:solidFill>
                <a:latin typeface="Arial"/>
                <a:cs typeface="Arial"/>
              </a:rPr>
              <a:t>Wood Innovation and Design Centre</a:t>
            </a:r>
          </a:p>
          <a:p>
            <a:r>
              <a:rPr lang="en-US" sz="1400" dirty="0" smtClean="0">
                <a:solidFill>
                  <a:srgbClr val="EEECE1"/>
                </a:solidFill>
                <a:latin typeface="Arial" panose="020B0604020202020204" pitchFamily="34" charset="0"/>
                <a:cs typeface="Arial" panose="020B0604020202020204" pitchFamily="34" charset="0"/>
              </a:rPr>
              <a:t>British Columbia, Canada</a:t>
            </a:r>
          </a:p>
          <a:p>
            <a:r>
              <a:rPr lang="en-US" sz="1400" dirty="0" smtClean="0">
                <a:solidFill>
                  <a:srgbClr val="EEECE1"/>
                </a:solidFill>
                <a:latin typeface="Arial" panose="020B0604020202020204" pitchFamily="34" charset="0"/>
                <a:cs typeface="Arial" panose="020B0604020202020204" pitchFamily="34" charset="0"/>
              </a:rPr>
              <a:t>Architect: Michael Green Architecture</a:t>
            </a:r>
          </a:p>
          <a:p>
            <a:r>
              <a:rPr lang="en-US" sz="1400" dirty="0" smtClean="0">
                <a:solidFill>
                  <a:srgbClr val="EEECE1"/>
                </a:solidFill>
                <a:latin typeface="Arial" panose="020B0604020202020204" pitchFamily="34" charset="0"/>
                <a:cs typeface="Arial" panose="020B0604020202020204" pitchFamily="34" charset="0"/>
              </a:rPr>
              <a:t>Completed: 2014</a:t>
            </a:r>
          </a:p>
        </p:txBody>
      </p:sp>
      <p:pic>
        <p:nvPicPr>
          <p:cNvPr id="8" name="Picture 7"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9" name="Title 4"/>
          <p:cNvSpPr txBox="1">
            <a:spLocks/>
          </p:cNvSpPr>
          <p:nvPr/>
        </p:nvSpPr>
        <p:spPr>
          <a:xfrm>
            <a:off x="304800" y="609600"/>
            <a:ext cx="8534400" cy="808038"/>
          </a:xfrm>
          <a:prstGeom prst="rect">
            <a:avLst/>
          </a:prstGeom>
        </p:spPr>
        <p:txBody>
          <a:bodyPr>
            <a:normAutofit fontScale="97500"/>
          </a:bodyPr>
          <a:lstStyle>
            <a:lvl1pPr algn="r" defTabSz="914400" rtl="0" eaLnBrk="1" latinLnBrk="0" hangingPunct="1">
              <a:spcBef>
                <a:spcPct val="0"/>
              </a:spcBef>
              <a:buNone/>
              <a:defRPr sz="2400" b="1" kern="1200">
                <a:solidFill>
                  <a:schemeClr val="accent3">
                    <a:lumMod val="75000"/>
                  </a:schemeClr>
                </a:solidFill>
                <a:latin typeface="Arial" pitchFamily="34" charset="0"/>
                <a:ea typeface="+mj-ea"/>
                <a:cs typeface="Arial" pitchFamily="34" charset="0"/>
              </a:defRPr>
            </a:lvl1pPr>
          </a:lstStyle>
          <a:p>
            <a:r>
              <a:rPr lang="en-US" dirty="0" smtClean="0">
                <a:solidFill>
                  <a:schemeClr val="bg1"/>
                </a:solidFill>
                <a:effectLst>
                  <a:outerShdw blurRad="50800" dist="38100" dir="2700000" algn="tl" rotWithShape="0">
                    <a:srgbClr val="000000">
                      <a:alpha val="43000"/>
                    </a:srgbClr>
                  </a:outerShdw>
                </a:effectLst>
              </a:rPr>
              <a:t>KEY PROJECT</a:t>
            </a:r>
            <a:br>
              <a:rPr lang="en-US" dirty="0" smtClean="0">
                <a:solidFill>
                  <a:schemeClr val="bg1"/>
                </a:solidFill>
                <a:effectLst>
                  <a:outerShdw blurRad="50800" dist="38100" dir="2700000" algn="tl" rotWithShape="0">
                    <a:srgbClr val="000000">
                      <a:alpha val="43000"/>
                    </a:srgbClr>
                  </a:outerShdw>
                </a:effectLst>
              </a:rPr>
            </a:br>
            <a:r>
              <a:rPr lang="en-US" dirty="0" smtClean="0">
                <a:solidFill>
                  <a:schemeClr val="bg1"/>
                </a:solidFill>
                <a:effectLst>
                  <a:outerShdw blurRad="50800" dist="38100" dir="2700000" algn="tl" rotWithShape="0">
                    <a:srgbClr val="000000">
                      <a:alpha val="43000"/>
                    </a:srgbClr>
                  </a:outerShdw>
                </a:effectLst>
              </a:rPr>
              <a:t>Innovative Construction</a:t>
            </a:r>
            <a:endParaRPr lang="en-US" dirty="0">
              <a:solidFill>
                <a:schemeClr val="bg1"/>
              </a:solidFill>
              <a:effectLst>
                <a:outerShdw blurRad="50800" dist="38100" dir="2700000" algn="tl" rotWithShape="0">
                  <a:srgbClr val="000000">
                    <a:alpha val="43000"/>
                  </a:srgbClr>
                </a:outerShdw>
              </a:effectLst>
            </a:endParaRPr>
          </a:p>
        </p:txBody>
      </p:sp>
      <p:sp>
        <p:nvSpPr>
          <p:cNvPr id="4" name="Slide Number Placeholder 3"/>
          <p:cNvSpPr>
            <a:spLocks noGrp="1"/>
          </p:cNvSpPr>
          <p:nvPr>
            <p:ph type="sldNum" sz="quarter" idx="12"/>
          </p:nvPr>
        </p:nvSpPr>
        <p:spPr/>
        <p:txBody>
          <a:bodyPr/>
          <a:lstStyle/>
          <a:p>
            <a:fld id="{9EABD415-7082-4318-ADBE-CF3B750448CC}" type="slidenum">
              <a:rPr lang="en-US" smtClean="0"/>
              <a:pPr/>
              <a:t>24</a:t>
            </a:fld>
            <a:endParaRPr lang="en-US" dirty="0"/>
          </a:p>
        </p:txBody>
      </p:sp>
      <p:sp>
        <p:nvSpPr>
          <p:cNvPr id="10" name="Rectangle 9"/>
          <p:cNvSpPr/>
          <p:nvPr/>
        </p:nvSpPr>
        <p:spPr>
          <a:xfrm>
            <a:off x="1295400" y="5473005"/>
            <a:ext cx="7924800" cy="1384995"/>
          </a:xfrm>
          <a:prstGeom prst="rect">
            <a:avLst/>
          </a:prstGeom>
          <a:solidFill>
            <a:srgbClr val="4158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i="1" dirty="0" smtClean="0">
                <a:latin typeface="Arial" panose="020B0604020202020204" pitchFamily="34" charset="0"/>
                <a:cs typeface="Arial" panose="020B0604020202020204" pitchFamily="34" charset="0"/>
              </a:rPr>
              <a:t>Designed </a:t>
            </a:r>
            <a:r>
              <a:rPr lang="en-US" i="1" dirty="0">
                <a:latin typeface="Arial" panose="020B0604020202020204" pitchFamily="34" charset="0"/>
                <a:cs typeface="Arial" panose="020B0604020202020204" pitchFamily="34" charset="0"/>
              </a:rPr>
              <a:t>to achieve LEED Gold certification, wood was selected for this 96-foot-tall structure to minimize the use of concrete and thus weight, and to speed construction</a:t>
            </a:r>
            <a:r>
              <a:rPr lang="en-US" i="1" dirty="0" smtClean="0">
                <a:latin typeface="Arial" panose="020B0604020202020204" pitchFamily="34" charset="0"/>
                <a:cs typeface="Arial" panose="020B0604020202020204" pitchFamily="34" charset="0"/>
              </a:rPr>
              <a:t>.</a:t>
            </a:r>
            <a:endParaRPr lang="en-US" kern="1200" dirty="0">
              <a:latin typeface="Arial" panose="020B0604020202020204" pitchFamily="34" charset="0"/>
              <a:cs typeface="Arial" panose="020B0604020202020204" pitchFamily="34" charset="0"/>
            </a:endParaRPr>
          </a:p>
        </p:txBody>
      </p:sp>
      <p:sp>
        <p:nvSpPr>
          <p:cNvPr id="3" name="TextBox 2"/>
          <p:cNvSpPr txBox="1"/>
          <p:nvPr/>
        </p:nvSpPr>
        <p:spPr>
          <a:xfrm>
            <a:off x="6825343" y="6581000"/>
            <a:ext cx="2394857" cy="246221"/>
          </a:xfrm>
          <a:prstGeom prst="rect">
            <a:avLst/>
          </a:prstGeom>
          <a:noFill/>
        </p:spPr>
        <p:txBody>
          <a:bodyPr wrap="square" rtlCol="0">
            <a:spAutoFit/>
          </a:bodyPr>
          <a:lstStyle/>
          <a:p>
            <a:r>
              <a:rPr lang="en-US" sz="1000" i="1" dirty="0">
                <a:solidFill>
                  <a:srgbClr val="EEECE1"/>
                </a:solidFill>
              </a:rPr>
              <a:t>Photo courtesy of </a:t>
            </a:r>
            <a:r>
              <a:rPr lang="en-US" sz="1000" i="1" dirty="0" err="1" smtClean="0">
                <a:solidFill>
                  <a:srgbClr val="EEECE1"/>
                </a:solidFill>
              </a:rPr>
              <a:t>naturally:wood</a:t>
            </a:r>
            <a:endParaRPr lang="en-US" sz="1000" i="1" dirty="0">
              <a:solidFill>
                <a:srgbClr val="EEECE1"/>
              </a:solidFill>
            </a:endParaRPr>
          </a:p>
        </p:txBody>
      </p:sp>
    </p:spTree>
    <p:extLst>
      <p:ext uri="{BB962C8B-B14F-4D97-AF65-F5344CB8AC3E}">
        <p14:creationId xmlns:p14="http://schemas.microsoft.com/office/powerpoint/2010/main" val="2309608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TALL WOOD AROUND THE WORLD: LESSONS LEARNED</a:t>
            </a:r>
            <a:endParaRPr lang="en-US" dirty="0"/>
          </a:p>
        </p:txBody>
      </p:sp>
      <p:sp>
        <p:nvSpPr>
          <p:cNvPr id="3" name="Text Placeholder 2"/>
          <p:cNvSpPr>
            <a:spLocks noGrp="1"/>
          </p:cNvSpPr>
          <p:nvPr>
            <p:ph type="body" idx="1"/>
          </p:nvPr>
        </p:nvSpPr>
        <p:spPr/>
        <p:txBody>
          <a:bodyPr/>
          <a:lstStyle/>
          <a:p>
            <a:r>
              <a:rPr lang="en-US" dirty="0" smtClean="0"/>
              <a:t>SECTION </a:t>
            </a:r>
            <a:r>
              <a:rPr lang="en-US" dirty="0"/>
              <a:t>3</a:t>
            </a:r>
          </a:p>
        </p:txBody>
      </p:sp>
      <p:sp>
        <p:nvSpPr>
          <p:cNvPr id="4" name="Slide Number Placeholder 3"/>
          <p:cNvSpPr>
            <a:spLocks noGrp="1"/>
          </p:cNvSpPr>
          <p:nvPr>
            <p:ph type="sldNum" sz="quarter" idx="12"/>
          </p:nvPr>
        </p:nvSpPr>
        <p:spPr/>
        <p:txBody>
          <a:bodyPr/>
          <a:lstStyle/>
          <a:p>
            <a:fld id="{9EABD415-7082-4318-ADBE-CF3B750448CC}" type="slidenum">
              <a:rPr lang="en-US" smtClean="0"/>
              <a:pPr/>
              <a:t>25</a:t>
            </a:fld>
            <a:endParaRPr lang="en-US" dirty="0"/>
          </a:p>
        </p:txBody>
      </p:sp>
    </p:spTree>
    <p:custDataLst>
      <p:tags r:id="rId1"/>
    </p:custDataLst>
    <p:extLst>
      <p:ext uri="{BB962C8B-B14F-4D97-AF65-F5344CB8AC3E}">
        <p14:creationId xmlns:p14="http://schemas.microsoft.com/office/powerpoint/2010/main" val="1447625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arenB\Documents\reThink Wood\Tall Wood CEU Revision\Image 10 Tamed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04800"/>
            <a:ext cx="655320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2" name="Title 1"/>
          <p:cNvSpPr>
            <a:spLocks noGrp="1"/>
          </p:cNvSpPr>
          <p:nvPr>
            <p:ph type="title"/>
          </p:nvPr>
        </p:nvSpPr>
        <p:spPr/>
        <p:txBody>
          <a:bodyPr/>
          <a:lstStyle/>
          <a:p>
            <a:r>
              <a:rPr lang="en-US" dirty="0" smtClean="0">
                <a:solidFill>
                  <a:schemeClr val="bg1"/>
                </a:solidFill>
              </a:rPr>
              <a:t>Design Versatility</a:t>
            </a:r>
            <a:endParaRPr lang="en-US" dirty="0">
              <a:solidFill>
                <a:schemeClr val="bg1"/>
              </a:solidFill>
            </a:endParaRPr>
          </a:p>
        </p:txBody>
      </p:sp>
      <p:sp>
        <p:nvSpPr>
          <p:cNvPr id="3" name="Content Placeholder 2"/>
          <p:cNvSpPr>
            <a:spLocks noGrp="1"/>
          </p:cNvSpPr>
          <p:nvPr>
            <p:ph idx="1"/>
          </p:nvPr>
        </p:nvSpPr>
        <p:spPr>
          <a:xfrm>
            <a:off x="-16329" y="4191000"/>
            <a:ext cx="4588329" cy="2209800"/>
          </a:xfrm>
          <a:solidFill>
            <a:srgbClr val="41581D"/>
          </a:solidFill>
          <a:ln>
            <a:noFill/>
          </a:ln>
        </p:spPr>
        <p:txBody>
          <a:bodyPr lIns="274320" tIns="274320" rIns="274320" bIns="274320">
            <a:normAutofit/>
          </a:bodyPr>
          <a:lstStyle/>
          <a:p>
            <a:pPr marL="0" indent="0">
              <a:buNone/>
            </a:pPr>
            <a:r>
              <a:rPr lang="en-US" dirty="0">
                <a:solidFill>
                  <a:schemeClr val="bg1"/>
                </a:solidFill>
              </a:rPr>
              <a:t>For the six-story Tamedia, a post-and-beam structure was used to achieve large spans and open floor areas that can be easily customized and changed. </a:t>
            </a:r>
          </a:p>
        </p:txBody>
      </p:sp>
      <p:sp>
        <p:nvSpPr>
          <p:cNvPr id="8" name="TextBox 7"/>
          <p:cNvSpPr txBox="1"/>
          <p:nvPr/>
        </p:nvSpPr>
        <p:spPr>
          <a:xfrm>
            <a:off x="0" y="6583608"/>
            <a:ext cx="3505200" cy="246221"/>
          </a:xfrm>
          <a:prstGeom prst="rect">
            <a:avLst/>
          </a:prstGeom>
          <a:noFill/>
        </p:spPr>
        <p:txBody>
          <a:bodyPr wrap="square" rtlCol="0">
            <a:spAutoFit/>
          </a:bodyPr>
          <a:lstStyle/>
          <a:p>
            <a:r>
              <a:rPr lang="fr-FR" sz="1000" i="1" dirty="0" smtClean="0">
                <a:solidFill>
                  <a:schemeClr val="bg2"/>
                </a:solidFill>
              </a:rPr>
              <a:t>Photo courtesy </a:t>
            </a:r>
            <a:r>
              <a:rPr lang="fr-FR" sz="1000" i="1" dirty="0">
                <a:solidFill>
                  <a:schemeClr val="bg2"/>
                </a:solidFill>
              </a:rPr>
              <a:t>of Didier Boy de la Tour</a:t>
            </a:r>
            <a:endParaRPr lang="en-CA" sz="1000" i="1" dirty="0">
              <a:solidFill>
                <a:schemeClr val="bg2"/>
              </a:solidFill>
            </a:endParaRPr>
          </a:p>
        </p:txBody>
      </p:sp>
      <p:sp>
        <p:nvSpPr>
          <p:cNvPr id="4" name="Slide Number Placeholder 3"/>
          <p:cNvSpPr>
            <a:spLocks noGrp="1"/>
          </p:cNvSpPr>
          <p:nvPr>
            <p:ph type="sldNum" sz="quarter" idx="12"/>
          </p:nvPr>
        </p:nvSpPr>
        <p:spPr/>
        <p:txBody>
          <a:bodyPr/>
          <a:lstStyle/>
          <a:p>
            <a:fld id="{9EABD415-7082-4318-ADBE-CF3B750448CC}" type="slidenum">
              <a:rPr lang="en-US" smtClean="0"/>
              <a:pPr/>
              <a:t>26</a:t>
            </a:fld>
            <a:endParaRPr lang="en-US" dirty="0"/>
          </a:p>
        </p:txBody>
      </p:sp>
      <p:sp>
        <p:nvSpPr>
          <p:cNvPr id="5" name="Rectangle 4"/>
          <p:cNvSpPr/>
          <p:nvPr/>
        </p:nvSpPr>
        <p:spPr>
          <a:xfrm>
            <a:off x="2743200" y="6589986"/>
            <a:ext cx="2387600" cy="246221"/>
          </a:xfrm>
          <a:prstGeom prst="rect">
            <a:avLst/>
          </a:prstGeom>
        </p:spPr>
        <p:txBody>
          <a:bodyPr wrap="square">
            <a:spAutoFit/>
          </a:bodyPr>
          <a:lstStyle/>
          <a:p>
            <a:r>
              <a:rPr lang="en-US" sz="1000" i="1" dirty="0" smtClean="0"/>
              <a:t>Photo </a:t>
            </a:r>
            <a:r>
              <a:rPr lang="en-US" sz="1000" i="1" dirty="0"/>
              <a:t>courtesy of Didier Boy de la Tour</a:t>
            </a:r>
          </a:p>
        </p:txBody>
      </p:sp>
    </p:spTree>
    <p:custDataLst>
      <p:tags r:id="rId1"/>
    </p:custDataLst>
    <p:extLst>
      <p:ext uri="{BB962C8B-B14F-4D97-AF65-F5344CB8AC3E}">
        <p14:creationId xmlns:p14="http://schemas.microsoft.com/office/powerpoint/2010/main" val="3529979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15875" y="0"/>
            <a:ext cx="9144000" cy="1318690"/>
          </a:xfrm>
          <a:prstGeom prst="rect">
            <a:avLst/>
          </a:prstGeom>
        </p:spPr>
      </p:pic>
      <p:pic>
        <p:nvPicPr>
          <p:cNvPr id="2" name="Picture 1"/>
          <p:cNvPicPr>
            <a:picLocks noChangeAspect="1"/>
          </p:cNvPicPr>
          <p:nvPr/>
        </p:nvPicPr>
        <p:blipFill rotWithShape="1">
          <a:blip r:embed="rId5" cstate="print"/>
          <a:srcRect l="14530" r="12576"/>
          <a:stretch/>
        </p:blipFill>
        <p:spPr>
          <a:xfrm>
            <a:off x="0" y="379476"/>
            <a:ext cx="4332522" cy="6478524"/>
          </a:xfrm>
          <a:prstGeom prst="rect">
            <a:avLst/>
          </a:prstGeom>
        </p:spPr>
      </p:pic>
      <p:pic>
        <p:nvPicPr>
          <p:cNvPr id="7" name="Picture 6"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3" name="Title 2"/>
          <p:cNvSpPr>
            <a:spLocks noGrp="1"/>
          </p:cNvSpPr>
          <p:nvPr>
            <p:ph type="title"/>
          </p:nvPr>
        </p:nvSpPr>
        <p:spPr>
          <a:xfrm>
            <a:off x="4789722" y="609600"/>
            <a:ext cx="4049478" cy="1219200"/>
          </a:xfrm>
        </p:spPr>
        <p:txBody>
          <a:bodyPr>
            <a:normAutofit/>
          </a:bodyPr>
          <a:lstStyle/>
          <a:p>
            <a:r>
              <a:rPr lang="en-US" dirty="0"/>
              <a:t>Findings of </a:t>
            </a:r>
            <a:r>
              <a:rPr lang="en-US" i="1" dirty="0"/>
              <a:t>Survey of International Tall Wood Buildings</a:t>
            </a:r>
            <a:endParaRPr lang="en-US" dirty="0"/>
          </a:p>
        </p:txBody>
      </p:sp>
      <p:sp>
        <p:nvSpPr>
          <p:cNvPr id="10" name="Content Placeholder 9"/>
          <p:cNvSpPr>
            <a:spLocks noGrp="1"/>
          </p:cNvSpPr>
          <p:nvPr>
            <p:ph idx="1"/>
          </p:nvPr>
        </p:nvSpPr>
        <p:spPr>
          <a:xfrm>
            <a:off x="4419600" y="1981200"/>
            <a:ext cx="4572000" cy="4267200"/>
          </a:xfrm>
        </p:spPr>
        <p:txBody>
          <a:bodyPr>
            <a:normAutofit/>
          </a:bodyPr>
          <a:lstStyle/>
          <a:p>
            <a:pPr lvl="0">
              <a:buFont typeface="Arial" pitchFamily="34" charset="0"/>
              <a:buChar char="•"/>
            </a:pPr>
            <a:r>
              <a:rPr lang="en-US" dirty="0"/>
              <a:t>European construction practices support use of low-carbon, energy-efficient materials made from renewable </a:t>
            </a:r>
            <a:r>
              <a:rPr lang="en-US" dirty="0" smtClean="0"/>
              <a:t>resources</a:t>
            </a:r>
          </a:p>
          <a:p>
            <a:pPr lvl="0">
              <a:buFont typeface="Arial" pitchFamily="34" charset="0"/>
              <a:buChar char="•"/>
            </a:pPr>
            <a:endParaRPr lang="en-US" dirty="0"/>
          </a:p>
          <a:p>
            <a:pPr lvl="0">
              <a:buFont typeface="Arial" pitchFamily="34" charset="0"/>
              <a:buChar char="•"/>
            </a:pPr>
            <a:r>
              <a:rPr lang="en-US" dirty="0"/>
              <a:t>Strong collaboration among building </a:t>
            </a:r>
            <a:r>
              <a:rPr lang="en-US" dirty="0" smtClean="0"/>
              <a:t>team</a:t>
            </a:r>
          </a:p>
          <a:p>
            <a:pPr lvl="0">
              <a:buFont typeface="Arial" pitchFamily="34" charset="0"/>
              <a:buChar char="•"/>
            </a:pPr>
            <a:endParaRPr lang="en-US" dirty="0"/>
          </a:p>
          <a:p>
            <a:pPr>
              <a:buFont typeface="Arial" pitchFamily="34" charset="0"/>
              <a:buChar char="•"/>
            </a:pPr>
            <a:r>
              <a:rPr lang="en-US" dirty="0"/>
              <a:t>Little deviation from conventional construction requirements regarding financing and insurance costs</a:t>
            </a:r>
          </a:p>
        </p:txBody>
      </p:sp>
      <p:sp>
        <p:nvSpPr>
          <p:cNvPr id="14" name="TextBox 13"/>
          <p:cNvSpPr txBox="1"/>
          <p:nvPr/>
        </p:nvSpPr>
        <p:spPr>
          <a:xfrm>
            <a:off x="0" y="6581001"/>
            <a:ext cx="4191000" cy="246221"/>
          </a:xfrm>
          <a:prstGeom prst="rect">
            <a:avLst/>
          </a:prstGeom>
          <a:noFill/>
        </p:spPr>
        <p:txBody>
          <a:bodyPr wrap="square" rtlCol="0">
            <a:spAutoFit/>
          </a:bodyPr>
          <a:lstStyle/>
          <a:p>
            <a:r>
              <a:rPr lang="en-CA" sz="1000" i="1" kern="1200" dirty="0" smtClean="0">
                <a:solidFill>
                  <a:srgbClr val="EEECE1"/>
                </a:solidFill>
                <a:latin typeface="Arial"/>
                <a:cs typeface="Arial"/>
              </a:rPr>
              <a:t>Photo</a:t>
            </a:r>
            <a:r>
              <a:rPr lang="en-CA" sz="1000" i="1" dirty="0">
                <a:solidFill>
                  <a:srgbClr val="EEECE1"/>
                </a:solidFill>
                <a:latin typeface="Arial"/>
                <a:cs typeface="Arial"/>
              </a:rPr>
              <a:t> </a:t>
            </a:r>
            <a:r>
              <a:rPr lang="en-CA" sz="1000" i="1" dirty="0" smtClean="0">
                <a:solidFill>
                  <a:srgbClr val="EEECE1"/>
                </a:solidFill>
                <a:latin typeface="Arial"/>
                <a:cs typeface="Arial"/>
              </a:rPr>
              <a:t>courtesy of  Lend Lease</a:t>
            </a:r>
            <a:endParaRPr lang="en-CA" sz="1000" i="1" kern="1200" dirty="0">
              <a:solidFill>
                <a:srgbClr val="EEECE1"/>
              </a:solidFill>
              <a:latin typeface="Arial"/>
              <a:cs typeface="Arial"/>
            </a:endParaRPr>
          </a:p>
        </p:txBody>
      </p:sp>
      <p:sp>
        <p:nvSpPr>
          <p:cNvPr id="4" name="Slide Number Placeholder 3"/>
          <p:cNvSpPr>
            <a:spLocks noGrp="1"/>
          </p:cNvSpPr>
          <p:nvPr>
            <p:ph type="sldNum" sz="quarter" idx="12"/>
          </p:nvPr>
        </p:nvSpPr>
        <p:spPr/>
        <p:txBody>
          <a:bodyPr/>
          <a:lstStyle/>
          <a:p>
            <a:fld id="{9EABD415-7082-4318-ADBE-CF3B750448CC}" type="slidenum">
              <a:rPr lang="en-US" smtClean="0"/>
              <a:pPr/>
              <a:t>27</a:t>
            </a:fld>
            <a:endParaRPr lang="en-US" dirty="0"/>
          </a:p>
        </p:txBody>
      </p:sp>
    </p:spTree>
    <p:custDataLst>
      <p:tags r:id="rId1"/>
    </p:custDataLst>
    <p:extLst>
      <p:ext uri="{BB962C8B-B14F-4D97-AF65-F5344CB8AC3E}">
        <p14:creationId xmlns:p14="http://schemas.microsoft.com/office/powerpoint/2010/main" val="29188596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srcRect l="-347"/>
          <a:stretch/>
        </p:blipFill>
        <p:spPr>
          <a:xfrm>
            <a:off x="-15875" y="776514"/>
            <a:ext cx="4594194" cy="3124497"/>
          </a:xfrm>
          <a:prstGeom prst="rect">
            <a:avLst/>
          </a:prstGeom>
        </p:spPr>
      </p:pic>
      <p:pic>
        <p:nvPicPr>
          <p:cNvPr id="12" name="Picture 11"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16933" y="0"/>
            <a:ext cx="9144000" cy="1318690"/>
          </a:xfrm>
          <a:prstGeom prst="rect">
            <a:avLst/>
          </a:prstGeom>
        </p:spPr>
      </p:pic>
      <p:pic>
        <p:nvPicPr>
          <p:cNvPr id="13" name="Picture 12"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15875" y="0"/>
            <a:ext cx="9144000" cy="1318690"/>
          </a:xfrm>
          <a:prstGeom prst="rect">
            <a:avLst/>
          </a:prstGeom>
        </p:spPr>
      </p:pic>
      <p:pic>
        <p:nvPicPr>
          <p:cNvPr id="7" name="Picture 6"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3" name="Title 2"/>
          <p:cNvSpPr>
            <a:spLocks noGrp="1"/>
          </p:cNvSpPr>
          <p:nvPr>
            <p:ph type="title"/>
          </p:nvPr>
        </p:nvSpPr>
        <p:spPr>
          <a:xfrm>
            <a:off x="4724400" y="609600"/>
            <a:ext cx="4114800" cy="1447800"/>
          </a:xfrm>
        </p:spPr>
        <p:txBody>
          <a:bodyPr>
            <a:normAutofit/>
          </a:bodyPr>
          <a:lstStyle/>
          <a:p>
            <a:r>
              <a:rPr lang="en-US" dirty="0" smtClean="0"/>
              <a:t>Lessons Learned from Successful Tall Wood Projects</a:t>
            </a:r>
            <a:endParaRPr lang="en-US" dirty="0"/>
          </a:p>
        </p:txBody>
      </p:sp>
      <p:pic>
        <p:nvPicPr>
          <p:cNvPr id="6" name="Picture 5"/>
          <p:cNvPicPr>
            <a:picLocks noChangeAspect="1"/>
          </p:cNvPicPr>
          <p:nvPr/>
        </p:nvPicPr>
        <p:blipFill>
          <a:blip r:embed="rId6" cstate="print"/>
          <a:stretch>
            <a:fillRect/>
          </a:stretch>
        </p:blipFill>
        <p:spPr>
          <a:xfrm>
            <a:off x="0" y="3915228"/>
            <a:ext cx="4572466" cy="2970706"/>
          </a:xfrm>
          <a:prstGeom prst="rect">
            <a:avLst/>
          </a:prstGeom>
        </p:spPr>
      </p:pic>
      <p:sp>
        <p:nvSpPr>
          <p:cNvPr id="8" name="Rectangle 7"/>
          <p:cNvSpPr/>
          <p:nvPr/>
        </p:nvSpPr>
        <p:spPr>
          <a:xfrm>
            <a:off x="3715748" y="2833377"/>
            <a:ext cx="5410200" cy="3323987"/>
          </a:xfrm>
          <a:prstGeom prst="rect">
            <a:avLst/>
          </a:prstGeom>
          <a:solidFill>
            <a:srgbClr val="4158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42900" indent="-342900">
              <a:buFont typeface="Arial" pitchFamily="34" charset="0"/>
              <a:buChar char="•"/>
            </a:pPr>
            <a:r>
              <a:rPr lang="en-US" sz="2000" dirty="0" smtClean="0">
                <a:latin typeface="Arial"/>
                <a:cs typeface="Arial"/>
              </a:rPr>
              <a:t>Commit </a:t>
            </a:r>
            <a:r>
              <a:rPr lang="en-US" sz="2000" dirty="0">
                <a:latin typeface="Arial"/>
                <a:cs typeface="Arial"/>
              </a:rPr>
              <a:t>to a timber solution </a:t>
            </a:r>
            <a:r>
              <a:rPr lang="en-US" sz="2000" dirty="0" smtClean="0">
                <a:latin typeface="Arial"/>
                <a:cs typeface="Arial"/>
              </a:rPr>
              <a:t>upfront</a:t>
            </a:r>
          </a:p>
          <a:p>
            <a:pPr marL="342900" indent="-342900">
              <a:buFont typeface="Arial" pitchFamily="34" charset="0"/>
              <a:buChar char="•"/>
            </a:pPr>
            <a:endParaRPr lang="en-US" sz="2000" dirty="0">
              <a:latin typeface="Arial"/>
              <a:cs typeface="Arial"/>
            </a:endParaRPr>
          </a:p>
          <a:p>
            <a:pPr marL="342900" indent="-342900">
              <a:buFont typeface="Arial" pitchFamily="34" charset="0"/>
              <a:buChar char="•"/>
            </a:pPr>
            <a:r>
              <a:rPr lang="en-US" sz="2000" dirty="0" smtClean="0">
                <a:latin typeface="Arial"/>
                <a:cs typeface="Arial"/>
              </a:rPr>
              <a:t>Pre-plan </a:t>
            </a:r>
            <a:r>
              <a:rPr lang="en-US" sz="2000" dirty="0">
                <a:latin typeface="Arial"/>
                <a:cs typeface="Arial"/>
              </a:rPr>
              <a:t>early in the design development </a:t>
            </a:r>
            <a:r>
              <a:rPr lang="en-US" sz="2000" dirty="0" smtClean="0">
                <a:latin typeface="Arial"/>
                <a:cs typeface="Arial"/>
              </a:rPr>
              <a:t>process</a:t>
            </a:r>
          </a:p>
          <a:p>
            <a:pPr marL="342900" indent="-342900">
              <a:buFont typeface="Arial" pitchFamily="34" charset="0"/>
              <a:buChar char="•"/>
            </a:pPr>
            <a:endParaRPr lang="en-US" sz="2000" dirty="0">
              <a:latin typeface="Arial"/>
              <a:cs typeface="Arial"/>
            </a:endParaRPr>
          </a:p>
          <a:p>
            <a:pPr marL="342900" indent="-342900">
              <a:buFont typeface="Arial" pitchFamily="34" charset="0"/>
              <a:buChar char="•"/>
            </a:pPr>
            <a:r>
              <a:rPr lang="en-US" sz="2000" dirty="0" smtClean="0">
                <a:latin typeface="Arial"/>
                <a:cs typeface="Arial"/>
              </a:rPr>
              <a:t>Collaborate </a:t>
            </a:r>
            <a:r>
              <a:rPr lang="en-US" sz="2000" dirty="0">
                <a:latin typeface="Arial"/>
                <a:cs typeface="Arial"/>
              </a:rPr>
              <a:t>with entire </a:t>
            </a:r>
            <a:r>
              <a:rPr lang="en-US" sz="2000" dirty="0" smtClean="0">
                <a:latin typeface="Arial"/>
                <a:cs typeface="Arial"/>
              </a:rPr>
              <a:t>team</a:t>
            </a:r>
          </a:p>
          <a:p>
            <a:pPr marL="342900" indent="-342900">
              <a:buFont typeface="Arial" pitchFamily="34" charset="0"/>
              <a:buChar char="•"/>
            </a:pPr>
            <a:endParaRPr lang="en-US" sz="2000" dirty="0">
              <a:latin typeface="Arial"/>
              <a:cs typeface="Arial"/>
            </a:endParaRPr>
          </a:p>
          <a:p>
            <a:pPr marL="342900" indent="-342900">
              <a:buFont typeface="Arial" pitchFamily="34" charset="0"/>
              <a:buChar char="•"/>
            </a:pPr>
            <a:r>
              <a:rPr lang="en-US" sz="2000" dirty="0" smtClean="0">
                <a:latin typeface="Arial"/>
                <a:cs typeface="Arial"/>
              </a:rPr>
              <a:t>Innovate </a:t>
            </a:r>
            <a:r>
              <a:rPr lang="en-US" sz="2000" dirty="0">
                <a:latin typeface="Arial"/>
                <a:cs typeface="Arial"/>
              </a:rPr>
              <a:t>holistically, rather than on single applications or components</a:t>
            </a:r>
          </a:p>
        </p:txBody>
      </p:sp>
      <p:sp>
        <p:nvSpPr>
          <p:cNvPr id="14" name="TextBox 13"/>
          <p:cNvSpPr txBox="1"/>
          <p:nvPr/>
        </p:nvSpPr>
        <p:spPr>
          <a:xfrm>
            <a:off x="0" y="3581400"/>
            <a:ext cx="3505200" cy="246221"/>
          </a:xfrm>
          <a:prstGeom prst="rect">
            <a:avLst/>
          </a:prstGeom>
          <a:noFill/>
        </p:spPr>
        <p:txBody>
          <a:bodyPr wrap="square" rtlCol="0">
            <a:spAutoFit/>
          </a:bodyPr>
          <a:lstStyle/>
          <a:p>
            <a:r>
              <a:rPr lang="en-CA" sz="1000" i="1" dirty="0" smtClean="0">
                <a:solidFill>
                  <a:schemeClr val="bg1"/>
                </a:solidFill>
              </a:rPr>
              <a:t>Photo courtesy of  Cree Buildings, Inc.</a:t>
            </a:r>
            <a:endParaRPr lang="en-CA" sz="1000" i="1" dirty="0">
              <a:solidFill>
                <a:schemeClr val="bg1"/>
              </a:solidFill>
            </a:endParaRPr>
          </a:p>
        </p:txBody>
      </p:sp>
      <p:sp>
        <p:nvSpPr>
          <p:cNvPr id="15" name="TextBox 14"/>
          <p:cNvSpPr txBox="1"/>
          <p:nvPr/>
        </p:nvSpPr>
        <p:spPr>
          <a:xfrm>
            <a:off x="0" y="6581001"/>
            <a:ext cx="4191000" cy="246221"/>
          </a:xfrm>
          <a:prstGeom prst="rect">
            <a:avLst/>
          </a:prstGeom>
          <a:noFill/>
        </p:spPr>
        <p:txBody>
          <a:bodyPr wrap="square" rtlCol="0">
            <a:spAutoFit/>
          </a:bodyPr>
          <a:lstStyle/>
          <a:p>
            <a:r>
              <a:rPr lang="en-CA" sz="1000" i="1" kern="1200" dirty="0" smtClean="0">
                <a:solidFill>
                  <a:srgbClr val="EEECE1"/>
                </a:solidFill>
                <a:latin typeface="Arial"/>
                <a:cs typeface="Arial"/>
              </a:rPr>
              <a:t>Photo</a:t>
            </a:r>
            <a:r>
              <a:rPr lang="en-CA" sz="1000" i="1" dirty="0">
                <a:solidFill>
                  <a:srgbClr val="EEECE1"/>
                </a:solidFill>
                <a:latin typeface="Arial"/>
                <a:cs typeface="Arial"/>
              </a:rPr>
              <a:t> </a:t>
            </a:r>
            <a:r>
              <a:rPr lang="en-CA" sz="1000" i="1" dirty="0" smtClean="0">
                <a:solidFill>
                  <a:srgbClr val="EEECE1"/>
                </a:solidFill>
                <a:latin typeface="Arial"/>
                <a:cs typeface="Arial"/>
              </a:rPr>
              <a:t>courtesy of Karakusevic Carson Architects</a:t>
            </a:r>
            <a:endParaRPr lang="en-CA" sz="1000" i="1" kern="1200" dirty="0">
              <a:solidFill>
                <a:srgbClr val="EEECE1"/>
              </a:solidFill>
              <a:latin typeface="Arial"/>
              <a:cs typeface="Arial"/>
            </a:endParaRPr>
          </a:p>
        </p:txBody>
      </p:sp>
    </p:spTree>
    <p:custDataLst>
      <p:tags r:id="rId1"/>
    </p:custDataLst>
    <p:extLst>
      <p:ext uri="{BB962C8B-B14F-4D97-AF65-F5344CB8AC3E}">
        <p14:creationId xmlns:p14="http://schemas.microsoft.com/office/powerpoint/2010/main" val="8450341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RESPONSIBLE REVOLUTION</a:t>
            </a:r>
            <a:endParaRPr lang="en-US" dirty="0"/>
          </a:p>
        </p:txBody>
      </p:sp>
      <p:sp>
        <p:nvSpPr>
          <p:cNvPr id="3" name="Text Placeholder 2"/>
          <p:cNvSpPr>
            <a:spLocks noGrp="1"/>
          </p:cNvSpPr>
          <p:nvPr>
            <p:ph type="body" idx="1"/>
          </p:nvPr>
        </p:nvSpPr>
        <p:spPr/>
        <p:txBody>
          <a:bodyPr/>
          <a:lstStyle/>
          <a:p>
            <a:r>
              <a:rPr lang="en-US" dirty="0" smtClean="0"/>
              <a:t>SECTION </a:t>
            </a:r>
            <a:r>
              <a:rPr lang="en-US" dirty="0"/>
              <a:t>4</a:t>
            </a:r>
          </a:p>
        </p:txBody>
      </p:sp>
      <p:sp>
        <p:nvSpPr>
          <p:cNvPr id="4" name="Slide Number Placeholder 3"/>
          <p:cNvSpPr>
            <a:spLocks noGrp="1"/>
          </p:cNvSpPr>
          <p:nvPr>
            <p:ph type="sldNum" sz="quarter" idx="12"/>
          </p:nvPr>
        </p:nvSpPr>
        <p:spPr/>
        <p:txBody>
          <a:bodyPr/>
          <a:lstStyle/>
          <a:p>
            <a:fld id="{9EABD415-7082-4318-ADBE-CF3B750448CC}" type="slidenum">
              <a:rPr lang="en-US" smtClean="0"/>
              <a:pPr/>
              <a:t>29</a:t>
            </a:fld>
            <a:endParaRPr lang="en-US" dirty="0"/>
          </a:p>
        </p:txBody>
      </p:sp>
    </p:spTree>
    <p:custDataLst>
      <p:tags r:id="rId1"/>
    </p:custDataLst>
    <p:extLst>
      <p:ext uri="{BB962C8B-B14F-4D97-AF65-F5344CB8AC3E}">
        <p14:creationId xmlns:p14="http://schemas.microsoft.com/office/powerpoint/2010/main" val="527338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Copyright Materials</a:t>
            </a:r>
            <a:endParaRPr lang="en-US" dirty="0"/>
          </a:p>
        </p:txBody>
      </p:sp>
      <p:sp>
        <p:nvSpPr>
          <p:cNvPr id="3" name="Content Placeholder 2"/>
          <p:cNvSpPr>
            <a:spLocks noGrp="1"/>
          </p:cNvSpPr>
          <p:nvPr>
            <p:ph idx="1"/>
          </p:nvPr>
        </p:nvSpPr>
        <p:spPr/>
        <p:txBody>
          <a:bodyPr/>
          <a:lstStyle/>
          <a:p>
            <a:pPr marL="0" indent="0">
              <a:buNone/>
            </a:pPr>
            <a:r>
              <a:rPr lang="en-US" dirty="0" smtClean="0"/>
              <a:t>This presentation is protected by U.S. and international copyright laws. Reproduction, distribution, display and use of the presentation without written permission of </a:t>
            </a:r>
            <a:r>
              <a:rPr lang="en-US" b="1" dirty="0" smtClean="0"/>
              <a:t>reThink Wood</a:t>
            </a:r>
            <a:r>
              <a:rPr lang="en-US" dirty="0" smtClean="0"/>
              <a:t> is prohibited.</a:t>
            </a:r>
          </a:p>
          <a:p>
            <a:pPr marL="0" indent="0">
              <a:buNone/>
            </a:pPr>
            <a:endParaRPr lang="en-US" dirty="0"/>
          </a:p>
          <a:p>
            <a:pPr marL="0" indent="0">
              <a:buNone/>
            </a:pPr>
            <a:r>
              <a:rPr lang="en-US" baseline="30000" dirty="0">
                <a:solidFill>
                  <a:srgbClr val="9BBB59">
                    <a:lumMod val="75000"/>
                  </a:srgbClr>
                </a:solidFill>
              </a:rPr>
              <a:t>©</a:t>
            </a:r>
            <a:r>
              <a:rPr lang="en-US" dirty="0" smtClean="0"/>
              <a:t> 2015, reThink Wood, reThinkWood.com</a:t>
            </a:r>
            <a:endParaRPr lang="en-US" dirty="0"/>
          </a:p>
        </p:txBody>
      </p:sp>
      <p:sp>
        <p:nvSpPr>
          <p:cNvPr id="4" name="Slide Number Placeholder 3"/>
          <p:cNvSpPr>
            <a:spLocks noGrp="1"/>
          </p:cNvSpPr>
          <p:nvPr>
            <p:ph type="sldNum" sz="quarter" idx="12"/>
          </p:nvPr>
        </p:nvSpPr>
        <p:spPr/>
        <p:txBody>
          <a:bodyPr/>
          <a:lstStyle/>
          <a:p>
            <a:fld id="{9EABD415-7082-4318-ADBE-CF3B750448CC}" type="slidenum">
              <a:rPr lang="en-US" smtClean="0"/>
              <a:pPr/>
              <a:t>3</a:t>
            </a:fld>
            <a:endParaRPr lang="en-US" dirty="0"/>
          </a:p>
        </p:txBody>
      </p:sp>
    </p:spTree>
    <p:custDataLst>
      <p:tags r:id="rId1"/>
    </p:custDataLst>
    <p:extLst>
      <p:ext uri="{BB962C8B-B14F-4D97-AF65-F5344CB8AC3E}">
        <p14:creationId xmlns:p14="http://schemas.microsoft.com/office/powerpoint/2010/main" val="1890495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17" name="Content Placeholder 2"/>
          <p:cNvSpPr>
            <a:spLocks noGrp="1"/>
          </p:cNvSpPr>
          <p:nvPr>
            <p:ph idx="1"/>
          </p:nvPr>
        </p:nvSpPr>
        <p:spPr>
          <a:xfrm>
            <a:off x="228600" y="1828800"/>
            <a:ext cx="8686800" cy="4724400"/>
          </a:xfrm>
        </p:spPr>
        <p:txBody>
          <a:bodyPr>
            <a:normAutofit/>
          </a:bodyPr>
          <a:lstStyle/>
          <a:p>
            <a:pPr lvl="0">
              <a:buFont typeface="Arial" pitchFamily="34" charset="0"/>
              <a:buChar char="•"/>
            </a:pPr>
            <a:r>
              <a:rPr lang="en-US" sz="2400" b="1" dirty="0" smtClean="0"/>
              <a:t>A lower </a:t>
            </a:r>
            <a:r>
              <a:rPr lang="en-US" sz="2400" b="1" dirty="0"/>
              <a:t>carbon </a:t>
            </a:r>
            <a:r>
              <a:rPr lang="en-US" sz="2400" b="1" dirty="0" smtClean="0"/>
              <a:t>footprint</a:t>
            </a:r>
          </a:p>
          <a:p>
            <a:pPr lvl="0">
              <a:buFont typeface="Arial" pitchFamily="34" charset="0"/>
              <a:buChar char="•"/>
            </a:pPr>
            <a:endParaRPr lang="en-US" sz="2400" b="1" dirty="0"/>
          </a:p>
          <a:p>
            <a:pPr lvl="0">
              <a:buFont typeface="Arial" pitchFamily="34" charset="0"/>
              <a:buChar char="•"/>
            </a:pPr>
            <a:r>
              <a:rPr lang="en-US" sz="2400" b="1" dirty="0" smtClean="0"/>
              <a:t>Meets </a:t>
            </a:r>
            <a:r>
              <a:rPr lang="en-US" sz="2400" b="1" dirty="0"/>
              <a:t>safety and performance </a:t>
            </a:r>
            <a:r>
              <a:rPr lang="en-US" sz="2400" b="1" dirty="0" smtClean="0"/>
              <a:t>standards</a:t>
            </a:r>
          </a:p>
          <a:p>
            <a:pPr lvl="0">
              <a:buFont typeface="Arial" pitchFamily="34" charset="0"/>
              <a:buChar char="•"/>
            </a:pPr>
            <a:endParaRPr lang="en-US" sz="2400" b="1" dirty="0"/>
          </a:p>
          <a:p>
            <a:pPr lvl="0">
              <a:buFont typeface="Arial" pitchFamily="34" charset="0"/>
              <a:buChar char="•"/>
            </a:pPr>
            <a:r>
              <a:rPr lang="en-US" sz="2400" b="1" dirty="0"/>
              <a:t>Versatility of </a:t>
            </a:r>
            <a:r>
              <a:rPr lang="en-US" sz="2400" b="1" dirty="0" smtClean="0"/>
              <a:t>design: </a:t>
            </a:r>
            <a:endParaRPr lang="en-US" sz="2400" b="1" dirty="0"/>
          </a:p>
          <a:p>
            <a:pPr lvl="1">
              <a:buFont typeface="Arial" pitchFamily="34" charset="0"/>
              <a:buChar char="•"/>
            </a:pPr>
            <a:r>
              <a:rPr lang="en-US" sz="2400" b="1" dirty="0"/>
              <a:t>All-wood </a:t>
            </a:r>
          </a:p>
          <a:p>
            <a:pPr lvl="1">
              <a:buFont typeface="Arial" pitchFamily="34" charset="0"/>
              <a:buChar char="•"/>
            </a:pPr>
            <a:r>
              <a:rPr lang="en-US" sz="2400" b="1" dirty="0" smtClean="0"/>
              <a:t>Hybrid</a:t>
            </a:r>
          </a:p>
          <a:p>
            <a:pPr lvl="1">
              <a:buFont typeface="Arial" pitchFamily="34" charset="0"/>
              <a:buChar char="•"/>
            </a:pPr>
            <a:endParaRPr lang="en-US" sz="2400" b="1" dirty="0"/>
          </a:p>
          <a:p>
            <a:pPr>
              <a:buFont typeface="Arial" pitchFamily="34" charset="0"/>
              <a:buChar char="•"/>
            </a:pPr>
            <a:r>
              <a:rPr lang="en-US" sz="2400" b="1" dirty="0"/>
              <a:t>Building code developments promise future innovation</a:t>
            </a:r>
            <a:endParaRPr lang="en-US" sz="2400" b="1" dirty="0" smtClean="0"/>
          </a:p>
        </p:txBody>
      </p:sp>
      <p:sp>
        <p:nvSpPr>
          <p:cNvPr id="2" name="Slide Number Placeholder 1"/>
          <p:cNvSpPr>
            <a:spLocks noGrp="1"/>
          </p:cNvSpPr>
          <p:nvPr>
            <p:ph type="sldNum" sz="quarter" idx="12"/>
          </p:nvPr>
        </p:nvSpPr>
        <p:spPr/>
        <p:txBody>
          <a:bodyPr/>
          <a:lstStyle/>
          <a:p>
            <a:fld id="{9EABD415-7082-4318-ADBE-CF3B750448CC}" type="slidenum">
              <a:rPr lang="en-US" smtClean="0"/>
              <a:pPr/>
              <a:t>30</a:t>
            </a:fld>
            <a:endParaRPr lang="en-US" dirty="0"/>
          </a:p>
        </p:txBody>
      </p:sp>
      <p:sp>
        <p:nvSpPr>
          <p:cNvPr id="6" name="Title 2"/>
          <p:cNvSpPr txBox="1">
            <a:spLocks/>
          </p:cNvSpPr>
          <p:nvPr/>
        </p:nvSpPr>
        <p:spPr>
          <a:xfrm>
            <a:off x="457200" y="762000"/>
            <a:ext cx="8534400" cy="808038"/>
          </a:xfrm>
          <a:prstGeom prst="rect">
            <a:avLst/>
          </a:prstGeom>
        </p:spPr>
        <p:txBody>
          <a:bodyPr vert="horz" lIns="91440" tIns="45720" rIns="91440" bIns="45720" rtlCol="0" anchor="ctr">
            <a:normAutofit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3">
                    <a:lumMod val="75000"/>
                  </a:schemeClr>
                </a:solidFill>
                <a:effectLst/>
                <a:uLnTx/>
                <a:uFillTx/>
                <a:latin typeface="Arial" pitchFamily="34" charset="0"/>
                <a:ea typeface="+mj-ea"/>
                <a:cs typeface="Arial" pitchFamily="34" charset="0"/>
              </a:rPr>
              <a:t>Tall Wood Building</a:t>
            </a:r>
          </a:p>
          <a:p>
            <a:pPr marL="0" marR="0" lvl="0" indent="0" algn="r" defTabSz="914400" rtl="0" eaLnBrk="1" fontAlgn="auto" latinLnBrk="0" hangingPunct="1">
              <a:lnSpc>
                <a:spcPct val="100000"/>
              </a:lnSpc>
              <a:spcBef>
                <a:spcPct val="0"/>
              </a:spcBef>
              <a:spcAft>
                <a:spcPts val="0"/>
              </a:spcAft>
              <a:buClrTx/>
              <a:buSzTx/>
              <a:buFontTx/>
              <a:buNone/>
              <a:tabLst/>
              <a:defRPr/>
            </a:pPr>
            <a:r>
              <a:rPr lang="en-US" sz="2400" b="1" dirty="0" smtClean="0">
                <a:solidFill>
                  <a:schemeClr val="accent3">
                    <a:lumMod val="75000"/>
                  </a:schemeClr>
                </a:solidFill>
                <a:latin typeface="Arial" pitchFamily="34" charset="0"/>
                <a:ea typeface="+mj-ea"/>
                <a:cs typeface="Arial" pitchFamily="34" charset="0"/>
              </a:rPr>
              <a:t>Opportunities</a:t>
            </a:r>
            <a:endParaRPr kumimoji="0" lang="en-US" sz="2400" b="1" i="0"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endParaRPr>
          </a:p>
        </p:txBody>
      </p:sp>
    </p:spTree>
    <p:custDataLst>
      <p:tags r:id="rId1"/>
    </p:custDataLst>
    <p:extLst>
      <p:ext uri="{BB962C8B-B14F-4D97-AF65-F5344CB8AC3E}">
        <p14:creationId xmlns:p14="http://schemas.microsoft.com/office/powerpoint/2010/main" val="8381904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 COMMON MASS TIMBER PRODUCTS</a:t>
            </a:r>
            <a:endParaRPr lang="en-US" dirty="0"/>
          </a:p>
        </p:txBody>
      </p:sp>
      <p:sp>
        <p:nvSpPr>
          <p:cNvPr id="3" name="Text Placeholder 2"/>
          <p:cNvSpPr>
            <a:spLocks noGrp="1"/>
          </p:cNvSpPr>
          <p:nvPr>
            <p:ph type="body" idx="1"/>
          </p:nvPr>
        </p:nvSpPr>
        <p:spPr/>
        <p:txBody>
          <a:bodyPr/>
          <a:lstStyle/>
          <a:p>
            <a:r>
              <a:rPr lang="en-US" dirty="0" smtClean="0"/>
              <a:t>SECTION </a:t>
            </a:r>
            <a:r>
              <a:rPr lang="en-US" dirty="0"/>
              <a:t>5</a:t>
            </a:r>
          </a:p>
        </p:txBody>
      </p:sp>
      <p:sp>
        <p:nvSpPr>
          <p:cNvPr id="4" name="Slide Number Placeholder 3"/>
          <p:cNvSpPr>
            <a:spLocks noGrp="1"/>
          </p:cNvSpPr>
          <p:nvPr>
            <p:ph type="sldNum" sz="quarter" idx="12"/>
          </p:nvPr>
        </p:nvSpPr>
        <p:spPr/>
        <p:txBody>
          <a:bodyPr/>
          <a:lstStyle/>
          <a:p>
            <a:fld id="{9EABD415-7082-4318-ADBE-CF3B750448CC}" type="slidenum">
              <a:rPr lang="en-US" smtClean="0"/>
              <a:pPr/>
              <a:t>31</a:t>
            </a:fld>
            <a:endParaRPr lang="en-US" dirty="0"/>
          </a:p>
        </p:txBody>
      </p:sp>
    </p:spTree>
    <p:custDataLst>
      <p:tags r:id="rId1"/>
    </p:custDataLst>
    <p:extLst>
      <p:ext uri="{BB962C8B-B14F-4D97-AF65-F5344CB8AC3E}">
        <p14:creationId xmlns:p14="http://schemas.microsoft.com/office/powerpoint/2010/main" val="3906251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ABD415-7082-4318-ADBE-CF3B750448CC}" type="slidenum">
              <a:rPr lang="en-US" smtClean="0"/>
              <a:pPr/>
              <a:t>32</a:t>
            </a:fld>
            <a:endParaRPr lang="en-US" dirty="0"/>
          </a:p>
        </p:txBody>
      </p:sp>
      <p:sp>
        <p:nvSpPr>
          <p:cNvPr id="9" name="Content Placeholder 3"/>
          <p:cNvSpPr>
            <a:spLocks noGrp="1"/>
          </p:cNvSpPr>
          <p:nvPr>
            <p:ph idx="1"/>
          </p:nvPr>
        </p:nvSpPr>
        <p:spPr>
          <a:xfrm>
            <a:off x="228600" y="1600200"/>
            <a:ext cx="7924800" cy="4495800"/>
          </a:xfrm>
          <a:noFill/>
        </p:spPr>
        <p:txBody>
          <a:bodyPr>
            <a:normAutofit/>
          </a:bodyPr>
          <a:lstStyle/>
          <a:p>
            <a:pPr marL="342900" indent="-342900">
              <a:buFont typeface="Arial" pitchFamily="34" charset="0"/>
              <a:buChar char="•"/>
            </a:pPr>
            <a:r>
              <a:rPr lang="en-US" sz="2200" b="0" dirty="0" smtClean="0">
                <a:solidFill>
                  <a:schemeClr val="accent3">
                    <a:lumMod val="75000"/>
                  </a:schemeClr>
                </a:solidFill>
              </a:rPr>
              <a:t>Mass </a:t>
            </a:r>
            <a:r>
              <a:rPr lang="en-US" sz="2200" b="0" dirty="0">
                <a:solidFill>
                  <a:schemeClr val="accent3">
                    <a:lumMod val="75000"/>
                  </a:schemeClr>
                </a:solidFill>
              </a:rPr>
              <a:t>timber uses large prefabricated wood members for walls, floors and roofs or for beams and columns </a:t>
            </a:r>
            <a:endParaRPr lang="en-US" sz="2200" b="0" dirty="0" smtClean="0">
              <a:solidFill>
                <a:schemeClr val="accent3">
                  <a:lumMod val="75000"/>
                </a:schemeClr>
              </a:solidFill>
            </a:endParaRPr>
          </a:p>
          <a:p>
            <a:pPr marL="342900" indent="-342900">
              <a:buFont typeface="Arial" pitchFamily="34" charset="0"/>
              <a:buChar char="•"/>
            </a:pPr>
            <a:endParaRPr lang="en-US" sz="2200" b="0" dirty="0">
              <a:solidFill>
                <a:schemeClr val="accent3">
                  <a:lumMod val="75000"/>
                </a:schemeClr>
              </a:solidFill>
            </a:endParaRPr>
          </a:p>
          <a:p>
            <a:pPr marL="342900" indent="-342900">
              <a:buFont typeface="Arial" pitchFamily="34" charset="0"/>
              <a:buChar char="•"/>
            </a:pPr>
            <a:r>
              <a:rPr lang="en-US" sz="2200" b="0" dirty="0" smtClean="0">
                <a:solidFill>
                  <a:schemeClr val="accent3">
                    <a:lumMod val="75000"/>
                  </a:schemeClr>
                </a:solidFill>
              </a:rPr>
              <a:t>Engineered </a:t>
            </a:r>
            <a:r>
              <a:rPr lang="en-US" sz="2200" b="0" dirty="0">
                <a:solidFill>
                  <a:schemeClr val="accent3">
                    <a:lumMod val="75000"/>
                  </a:schemeClr>
                </a:solidFill>
              </a:rPr>
              <a:t>for strength and dimensional </a:t>
            </a:r>
            <a:r>
              <a:rPr lang="en-US" sz="2200" b="0" dirty="0" smtClean="0">
                <a:solidFill>
                  <a:schemeClr val="accent3">
                    <a:lumMod val="75000"/>
                  </a:schemeClr>
                </a:solidFill>
              </a:rPr>
              <a:t>stability</a:t>
            </a:r>
          </a:p>
          <a:p>
            <a:pPr marL="342900" indent="-342900">
              <a:buFont typeface="Arial" pitchFamily="34" charset="0"/>
              <a:buChar char="•"/>
            </a:pPr>
            <a:endParaRPr lang="en-US" sz="2200" b="0" dirty="0">
              <a:solidFill>
                <a:schemeClr val="accent3">
                  <a:lumMod val="75000"/>
                </a:schemeClr>
              </a:solidFill>
            </a:endParaRPr>
          </a:p>
          <a:p>
            <a:pPr marL="342900" indent="-342900">
              <a:buFont typeface="Arial" pitchFamily="34" charset="0"/>
              <a:buChar char="•"/>
            </a:pPr>
            <a:r>
              <a:rPr lang="en-US" sz="2200" b="0" dirty="0" smtClean="0">
                <a:solidFill>
                  <a:schemeClr val="accent3">
                    <a:lumMod val="75000"/>
                  </a:schemeClr>
                </a:solidFill>
              </a:rPr>
              <a:t>Quick installation</a:t>
            </a:r>
          </a:p>
          <a:p>
            <a:pPr marL="342900" indent="-342900">
              <a:buFont typeface="Arial" pitchFamily="34" charset="0"/>
              <a:buChar char="•"/>
            </a:pPr>
            <a:endParaRPr lang="en-US" sz="2200" b="0" dirty="0">
              <a:solidFill>
                <a:schemeClr val="accent3">
                  <a:lumMod val="75000"/>
                </a:schemeClr>
              </a:solidFill>
            </a:endParaRPr>
          </a:p>
          <a:p>
            <a:pPr marL="342900" indent="-342900">
              <a:buFont typeface="Arial" pitchFamily="34" charset="0"/>
              <a:buChar char="•"/>
            </a:pPr>
            <a:r>
              <a:rPr lang="en-US" sz="2200" b="0" dirty="0" smtClean="0">
                <a:solidFill>
                  <a:schemeClr val="accent3">
                    <a:lumMod val="75000"/>
                  </a:schemeClr>
                </a:solidFill>
              </a:rPr>
              <a:t>Up </a:t>
            </a:r>
            <a:r>
              <a:rPr lang="en-US" sz="2200" b="0" dirty="0">
                <a:solidFill>
                  <a:schemeClr val="accent3">
                    <a:lumMod val="75000"/>
                  </a:schemeClr>
                </a:solidFill>
              </a:rPr>
              <a:t>to 30 stories </a:t>
            </a:r>
            <a:endParaRPr lang="en-US" sz="2200" b="0" dirty="0" smtClean="0">
              <a:solidFill>
                <a:schemeClr val="accent3">
                  <a:lumMod val="75000"/>
                </a:schemeClr>
              </a:solidFill>
            </a:endParaRPr>
          </a:p>
          <a:p>
            <a:pPr marL="342900" indent="-342900">
              <a:buFont typeface="Arial" pitchFamily="34" charset="0"/>
              <a:buChar char="•"/>
            </a:pPr>
            <a:endParaRPr lang="en-US" sz="2200" b="0" dirty="0">
              <a:solidFill>
                <a:schemeClr val="accent3">
                  <a:lumMod val="75000"/>
                </a:schemeClr>
              </a:solidFill>
            </a:endParaRPr>
          </a:p>
          <a:p>
            <a:pPr marL="342900" indent="-342900">
              <a:buFont typeface="Arial" pitchFamily="34" charset="0"/>
              <a:buChar char="•"/>
            </a:pPr>
            <a:r>
              <a:rPr lang="en-US" sz="2200" b="0" dirty="0" smtClean="0">
                <a:solidFill>
                  <a:schemeClr val="accent3">
                    <a:lumMod val="75000"/>
                  </a:schemeClr>
                </a:solidFill>
              </a:rPr>
              <a:t>Mid-rise</a:t>
            </a:r>
            <a:r>
              <a:rPr lang="en-US" sz="2200" b="0" dirty="0">
                <a:solidFill>
                  <a:schemeClr val="accent3">
                    <a:lumMod val="75000"/>
                  </a:schemeClr>
                </a:solidFill>
              </a:rPr>
              <a:t>, industrial, educational and other building types</a:t>
            </a:r>
          </a:p>
          <a:p>
            <a:pPr marL="0" indent="0">
              <a:buNone/>
            </a:pPr>
            <a:endParaRPr lang="en-US" dirty="0">
              <a:solidFill>
                <a:schemeClr val="accent3">
                  <a:lumMod val="75000"/>
                </a:schemeClr>
              </a:solidFill>
            </a:endParaRPr>
          </a:p>
        </p:txBody>
      </p:sp>
      <p:sp>
        <p:nvSpPr>
          <p:cNvPr id="4" name="Title 3"/>
          <p:cNvSpPr>
            <a:spLocks noGrp="1"/>
          </p:cNvSpPr>
          <p:nvPr>
            <p:ph type="title"/>
          </p:nvPr>
        </p:nvSpPr>
        <p:spPr>
          <a:noFill/>
        </p:spPr>
        <p:txBody>
          <a:bodyPr/>
          <a:lstStyle/>
          <a:p>
            <a:r>
              <a:rPr lang="en-US" dirty="0" smtClean="0"/>
              <a:t>Mass Timber Building</a:t>
            </a:r>
            <a:endParaRPr lang="en-US" dirty="0"/>
          </a:p>
        </p:txBody>
      </p:sp>
    </p:spTree>
    <p:custDataLst>
      <p:tags r:id="rId1"/>
    </p:custDataLst>
    <p:extLst>
      <p:ext uri="{BB962C8B-B14F-4D97-AF65-F5344CB8AC3E}">
        <p14:creationId xmlns:p14="http://schemas.microsoft.com/office/powerpoint/2010/main" val="3093958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arenB\Documents\reThink Wood\Tall Wood CEU Revision\Image 11 CLT - credit FPInnovation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2399" y="76200"/>
            <a:ext cx="8991601" cy="6781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2" name="Title 1"/>
          <p:cNvSpPr>
            <a:spLocks noGrp="1"/>
          </p:cNvSpPr>
          <p:nvPr>
            <p:ph type="title"/>
          </p:nvPr>
        </p:nvSpPr>
        <p:spPr/>
        <p:txBody>
          <a:bodyPr>
            <a:normAutofit fontScale="90000"/>
          </a:bodyPr>
          <a:lstStyle/>
          <a:p>
            <a:r>
              <a:rPr lang="en-US" dirty="0" smtClean="0">
                <a:solidFill>
                  <a:schemeClr val="bg2"/>
                </a:solidFill>
              </a:rPr>
              <a:t>Cross Laminated Timber</a:t>
            </a:r>
            <a:br>
              <a:rPr lang="en-US" dirty="0" smtClean="0">
                <a:solidFill>
                  <a:schemeClr val="bg2"/>
                </a:solidFill>
              </a:rPr>
            </a:br>
            <a:r>
              <a:rPr lang="en-US" dirty="0" smtClean="0">
                <a:solidFill>
                  <a:schemeClr val="bg2"/>
                </a:solidFill>
              </a:rPr>
              <a:t>(CLT)</a:t>
            </a:r>
            <a:endParaRPr lang="en-US" dirty="0">
              <a:solidFill>
                <a:schemeClr val="bg2"/>
              </a:solidFill>
            </a:endParaRPr>
          </a:p>
        </p:txBody>
      </p:sp>
      <p:sp>
        <p:nvSpPr>
          <p:cNvPr id="4" name="TextBox 3"/>
          <p:cNvSpPr txBox="1"/>
          <p:nvPr/>
        </p:nvSpPr>
        <p:spPr>
          <a:xfrm>
            <a:off x="5562600" y="6553200"/>
            <a:ext cx="3505200" cy="246221"/>
          </a:xfrm>
          <a:prstGeom prst="rect">
            <a:avLst/>
          </a:prstGeom>
          <a:noFill/>
        </p:spPr>
        <p:txBody>
          <a:bodyPr wrap="square" rtlCol="0">
            <a:spAutoFit/>
          </a:bodyPr>
          <a:lstStyle/>
          <a:p>
            <a:pPr algn="r"/>
            <a:r>
              <a:rPr lang="en-CA" sz="1000" i="1" dirty="0" smtClean="0">
                <a:solidFill>
                  <a:srgbClr val="EEECE1"/>
                </a:solidFill>
              </a:rPr>
              <a:t>Photo courtesy of FPInnovations</a:t>
            </a:r>
            <a:endParaRPr lang="en-CA" sz="1000" i="1" dirty="0">
              <a:solidFill>
                <a:srgbClr val="EEECE1"/>
              </a:solidFill>
            </a:endParaRPr>
          </a:p>
        </p:txBody>
      </p:sp>
      <p:sp>
        <p:nvSpPr>
          <p:cNvPr id="7" name="Slide Number Placeholder 6"/>
          <p:cNvSpPr>
            <a:spLocks noGrp="1"/>
          </p:cNvSpPr>
          <p:nvPr>
            <p:ph type="sldNum" sz="quarter" idx="12"/>
          </p:nvPr>
        </p:nvSpPr>
        <p:spPr/>
        <p:txBody>
          <a:bodyPr/>
          <a:lstStyle/>
          <a:p>
            <a:fld id="{9EABD415-7082-4318-ADBE-CF3B750448CC}" type="slidenum">
              <a:rPr lang="en-US" smtClean="0"/>
              <a:pPr/>
              <a:t>33</a:t>
            </a:fld>
            <a:endParaRPr lang="en-US" dirty="0"/>
          </a:p>
        </p:txBody>
      </p:sp>
      <p:sp>
        <p:nvSpPr>
          <p:cNvPr id="3" name="Content Placeholder 2"/>
          <p:cNvSpPr>
            <a:spLocks noGrp="1"/>
          </p:cNvSpPr>
          <p:nvPr>
            <p:ph idx="1"/>
          </p:nvPr>
        </p:nvSpPr>
        <p:spPr>
          <a:xfrm>
            <a:off x="-2177" y="1219200"/>
            <a:ext cx="4191000" cy="5666118"/>
          </a:xfrm>
          <a:solidFill>
            <a:srgbClr val="41581D"/>
          </a:solidFill>
        </p:spPr>
        <p:txBody>
          <a:bodyPr lIns="274320" tIns="274320" rIns="274320" bIns="274320">
            <a:normAutofit fontScale="92500" lnSpcReduction="20000"/>
          </a:bodyPr>
          <a:lstStyle/>
          <a:p>
            <a:pPr>
              <a:spcAft>
                <a:spcPts val="600"/>
              </a:spcAft>
              <a:buFont typeface="Arial" pitchFamily="34" charset="0"/>
              <a:buChar char="•"/>
            </a:pPr>
            <a:r>
              <a:rPr lang="en-US" dirty="0" smtClean="0">
                <a:solidFill>
                  <a:srgbClr val="EEECE1"/>
                </a:solidFill>
              </a:rPr>
              <a:t>Engineered wood panel</a:t>
            </a:r>
          </a:p>
          <a:p>
            <a:pPr>
              <a:spcAft>
                <a:spcPts val="600"/>
              </a:spcAft>
              <a:buFont typeface="Arial" pitchFamily="34" charset="0"/>
              <a:buChar char="•"/>
            </a:pPr>
            <a:endParaRPr lang="en-US" dirty="0" smtClean="0">
              <a:solidFill>
                <a:srgbClr val="EEECE1"/>
              </a:solidFill>
            </a:endParaRPr>
          </a:p>
          <a:p>
            <a:pPr>
              <a:spcAft>
                <a:spcPts val="600"/>
              </a:spcAft>
              <a:buFont typeface="Arial" pitchFamily="34" charset="0"/>
              <a:buChar char="•"/>
            </a:pPr>
            <a:r>
              <a:rPr lang="en-US" dirty="0" smtClean="0">
                <a:solidFill>
                  <a:srgbClr val="EEECE1"/>
                </a:solidFill>
              </a:rPr>
              <a:t>3, 5 or 7 layers of dimension lumber oriented at right angles to one another then glued to form structural panels</a:t>
            </a:r>
          </a:p>
          <a:p>
            <a:pPr>
              <a:spcAft>
                <a:spcPts val="600"/>
              </a:spcAft>
              <a:buFont typeface="Arial" pitchFamily="34" charset="0"/>
              <a:buChar char="•"/>
            </a:pPr>
            <a:endParaRPr lang="en-US" dirty="0" smtClean="0">
              <a:solidFill>
                <a:srgbClr val="EEECE1"/>
              </a:solidFill>
            </a:endParaRPr>
          </a:p>
          <a:p>
            <a:pPr>
              <a:spcAft>
                <a:spcPts val="600"/>
              </a:spcAft>
              <a:buFont typeface="Arial" pitchFamily="34" charset="0"/>
              <a:buChar char="•"/>
            </a:pPr>
            <a:r>
              <a:rPr lang="en-US" dirty="0" smtClean="0">
                <a:solidFill>
                  <a:srgbClr val="EEECE1"/>
                </a:solidFill>
              </a:rPr>
              <a:t>Exceptionally strong, dimensionally stable and rigid</a:t>
            </a:r>
          </a:p>
          <a:p>
            <a:pPr>
              <a:spcAft>
                <a:spcPts val="600"/>
              </a:spcAft>
              <a:buFont typeface="Arial" pitchFamily="34" charset="0"/>
              <a:buChar char="•"/>
            </a:pPr>
            <a:endParaRPr lang="en-US" dirty="0" smtClean="0">
              <a:solidFill>
                <a:srgbClr val="EEECE1"/>
              </a:solidFill>
            </a:endParaRPr>
          </a:p>
          <a:p>
            <a:pPr>
              <a:spcAft>
                <a:spcPts val="600"/>
              </a:spcAft>
              <a:buFont typeface="Arial" pitchFamily="34" charset="0"/>
              <a:buChar char="•"/>
            </a:pPr>
            <a:r>
              <a:rPr lang="en-US" dirty="0" smtClean="0">
                <a:solidFill>
                  <a:srgbClr val="EEECE1"/>
                </a:solidFill>
              </a:rPr>
              <a:t>Panels resist high racking and compressive forces</a:t>
            </a:r>
          </a:p>
          <a:p>
            <a:pPr>
              <a:spcAft>
                <a:spcPts val="600"/>
              </a:spcAft>
              <a:buFont typeface="Arial" pitchFamily="34" charset="0"/>
              <a:buChar char="•"/>
            </a:pPr>
            <a:endParaRPr lang="en-US" dirty="0" smtClean="0">
              <a:solidFill>
                <a:srgbClr val="EEECE1"/>
              </a:solidFill>
            </a:endParaRPr>
          </a:p>
          <a:p>
            <a:pPr>
              <a:spcAft>
                <a:spcPts val="600"/>
              </a:spcAft>
              <a:buFont typeface="Arial" pitchFamily="34" charset="0"/>
              <a:buChar char="•"/>
            </a:pPr>
            <a:r>
              <a:rPr lang="en-US" dirty="0" smtClean="0">
                <a:solidFill>
                  <a:srgbClr val="EEECE1"/>
                </a:solidFill>
              </a:rPr>
              <a:t>Cost effective for multi-story and long-span diaphragm applications</a:t>
            </a:r>
          </a:p>
        </p:txBody>
      </p:sp>
    </p:spTree>
    <p:custDataLst>
      <p:tags r:id="rId1"/>
    </p:custDataLst>
    <p:extLst>
      <p:ext uri="{BB962C8B-B14F-4D97-AF65-F5344CB8AC3E}">
        <p14:creationId xmlns:p14="http://schemas.microsoft.com/office/powerpoint/2010/main" val="1119036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arenB\Documents\reThink Wood\Tall Wood CEU Revision\Image 12 LVL - APA - The Engineered Wood Associ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flipH="1">
            <a:off x="-1" y="169816"/>
            <a:ext cx="5667375" cy="66821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Laminated Veneer Lumber</a:t>
            </a:r>
            <a:br>
              <a:rPr lang="en-US" dirty="0" smtClean="0"/>
            </a:br>
            <a:r>
              <a:rPr lang="en-US" dirty="0" smtClean="0"/>
              <a:t>(LVL)</a:t>
            </a:r>
            <a:endParaRPr lang="en-US" dirty="0"/>
          </a:p>
        </p:txBody>
      </p:sp>
      <p:sp>
        <p:nvSpPr>
          <p:cNvPr id="3" name="Content Placeholder 2"/>
          <p:cNvSpPr>
            <a:spLocks noGrp="1"/>
          </p:cNvSpPr>
          <p:nvPr>
            <p:ph idx="1"/>
          </p:nvPr>
        </p:nvSpPr>
        <p:spPr>
          <a:xfrm>
            <a:off x="4038600" y="1524000"/>
            <a:ext cx="4800600" cy="4983163"/>
          </a:xfrm>
        </p:spPr>
        <p:txBody>
          <a:bodyPr>
            <a:normAutofit/>
          </a:bodyPr>
          <a:lstStyle/>
          <a:p>
            <a:pPr>
              <a:spcAft>
                <a:spcPts val="600"/>
              </a:spcAft>
              <a:buFont typeface="Arial" pitchFamily="34" charset="0"/>
              <a:buChar char="•"/>
            </a:pPr>
            <a:r>
              <a:rPr lang="en-US" dirty="0" smtClean="0"/>
              <a:t>Thin wood veneers bonded together</a:t>
            </a:r>
          </a:p>
          <a:p>
            <a:pPr>
              <a:spcAft>
                <a:spcPts val="600"/>
              </a:spcAft>
              <a:buFont typeface="Arial" pitchFamily="34" charset="0"/>
              <a:buChar char="•"/>
            </a:pPr>
            <a:endParaRPr lang="en-US" dirty="0" smtClean="0"/>
          </a:p>
          <a:p>
            <a:pPr>
              <a:spcAft>
                <a:spcPts val="600"/>
              </a:spcAft>
              <a:buFont typeface="Arial" pitchFamily="34" charset="0"/>
              <a:buChar char="•"/>
            </a:pPr>
            <a:r>
              <a:rPr lang="en-US" dirty="0" smtClean="0"/>
              <a:t>Wood grain oriented parallel to the length of the member</a:t>
            </a:r>
          </a:p>
          <a:p>
            <a:pPr>
              <a:spcAft>
                <a:spcPts val="600"/>
              </a:spcAft>
              <a:buFont typeface="Arial" pitchFamily="34" charset="0"/>
              <a:buChar char="•"/>
            </a:pPr>
            <a:endParaRPr lang="en-US" dirty="0" smtClean="0"/>
          </a:p>
          <a:p>
            <a:pPr>
              <a:spcAft>
                <a:spcPts val="600"/>
              </a:spcAft>
              <a:buFont typeface="Arial" pitchFamily="34" charset="0"/>
              <a:buChar char="•"/>
            </a:pPr>
            <a:r>
              <a:rPr lang="en-US" dirty="0" smtClean="0"/>
              <a:t>Predictable structural performance and dimensional stability</a:t>
            </a:r>
          </a:p>
          <a:p>
            <a:pPr>
              <a:spcAft>
                <a:spcPts val="600"/>
              </a:spcAft>
              <a:buFont typeface="Arial" pitchFamily="34" charset="0"/>
              <a:buChar char="•"/>
            </a:pPr>
            <a:endParaRPr lang="en-US" dirty="0" smtClean="0"/>
          </a:p>
          <a:p>
            <a:pPr>
              <a:spcAft>
                <a:spcPts val="600"/>
              </a:spcAft>
              <a:buFont typeface="Arial" pitchFamily="34" charset="0"/>
              <a:buChar char="•"/>
            </a:pPr>
            <a:r>
              <a:rPr lang="en-US" dirty="0" smtClean="0"/>
              <a:t>Free from warping and splitting</a:t>
            </a:r>
          </a:p>
          <a:p>
            <a:pPr>
              <a:spcAft>
                <a:spcPts val="600"/>
              </a:spcAft>
              <a:buFont typeface="Arial" pitchFamily="34" charset="0"/>
              <a:buChar char="•"/>
            </a:pPr>
            <a:endParaRPr lang="en-US" dirty="0" smtClean="0"/>
          </a:p>
          <a:p>
            <a:pPr>
              <a:spcAft>
                <a:spcPts val="600"/>
              </a:spcAft>
              <a:buFont typeface="Arial" pitchFamily="34" charset="0"/>
              <a:buChar char="•"/>
            </a:pPr>
            <a:r>
              <a:rPr lang="en-US" dirty="0" smtClean="0"/>
              <a:t>Can be manufactured in a broad range of widths, depths and lengths</a:t>
            </a:r>
          </a:p>
          <a:p>
            <a:pPr>
              <a:spcAft>
                <a:spcPts val="600"/>
              </a:spcAft>
            </a:pPr>
            <a:endParaRPr lang="en-US" dirty="0" smtClean="0"/>
          </a:p>
        </p:txBody>
      </p:sp>
      <p:sp>
        <p:nvSpPr>
          <p:cNvPr id="4" name="TextBox 3"/>
          <p:cNvSpPr txBox="1"/>
          <p:nvPr/>
        </p:nvSpPr>
        <p:spPr>
          <a:xfrm>
            <a:off x="12700" y="6553200"/>
            <a:ext cx="3505200" cy="246221"/>
          </a:xfrm>
          <a:prstGeom prst="rect">
            <a:avLst/>
          </a:prstGeom>
          <a:noFill/>
        </p:spPr>
        <p:txBody>
          <a:bodyPr wrap="square" rtlCol="0">
            <a:spAutoFit/>
          </a:bodyPr>
          <a:lstStyle/>
          <a:p>
            <a:r>
              <a:rPr lang="en-CA" sz="1000" i="1" dirty="0" smtClean="0"/>
              <a:t>Photo courtesy of APA—The Engineered Wood Association</a:t>
            </a:r>
            <a:endParaRPr lang="en-CA" sz="1000" i="1" dirty="0"/>
          </a:p>
        </p:txBody>
      </p:sp>
      <p:pic>
        <p:nvPicPr>
          <p:cNvPr id="9" name="Picture 8"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5" name="Slide Number Placeholder 4"/>
          <p:cNvSpPr>
            <a:spLocks noGrp="1"/>
          </p:cNvSpPr>
          <p:nvPr>
            <p:ph type="sldNum" sz="quarter" idx="12"/>
          </p:nvPr>
        </p:nvSpPr>
        <p:spPr/>
        <p:txBody>
          <a:bodyPr/>
          <a:lstStyle/>
          <a:p>
            <a:fld id="{9EABD415-7082-4318-ADBE-CF3B750448CC}" type="slidenum">
              <a:rPr lang="en-US" smtClean="0"/>
              <a:pPr/>
              <a:t>34</a:t>
            </a:fld>
            <a:endParaRPr lang="en-US" dirty="0"/>
          </a:p>
        </p:txBody>
      </p:sp>
    </p:spTree>
    <p:custDataLst>
      <p:tags r:id="rId1"/>
    </p:custDataLst>
    <p:extLst>
      <p:ext uri="{BB962C8B-B14F-4D97-AF65-F5344CB8AC3E}">
        <p14:creationId xmlns:p14="http://schemas.microsoft.com/office/powerpoint/2010/main" val="40109973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arenB\Documents\reThink Wood\Tall Wood CEU Revision\Image 13 LSL - APA - The Engineered Wood Associ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63070"/>
            <a:ext cx="5082988" cy="6494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2" name="Title 1"/>
          <p:cNvSpPr>
            <a:spLocks noGrp="1"/>
          </p:cNvSpPr>
          <p:nvPr>
            <p:ph type="title"/>
          </p:nvPr>
        </p:nvSpPr>
        <p:spPr/>
        <p:txBody>
          <a:bodyPr>
            <a:normAutofit fontScale="90000"/>
          </a:bodyPr>
          <a:lstStyle/>
          <a:p>
            <a:r>
              <a:rPr lang="en-US" dirty="0" smtClean="0"/>
              <a:t>Laminated Strand Lumber</a:t>
            </a:r>
            <a:br>
              <a:rPr lang="en-US" dirty="0" smtClean="0"/>
            </a:br>
            <a:r>
              <a:rPr lang="en-US" dirty="0" smtClean="0"/>
              <a:t>(LSL)</a:t>
            </a:r>
            <a:endParaRPr lang="en-US" dirty="0"/>
          </a:p>
        </p:txBody>
      </p:sp>
      <p:sp>
        <p:nvSpPr>
          <p:cNvPr id="3" name="Content Placeholder 2"/>
          <p:cNvSpPr>
            <a:spLocks noGrp="1"/>
          </p:cNvSpPr>
          <p:nvPr>
            <p:ph idx="1"/>
          </p:nvPr>
        </p:nvSpPr>
        <p:spPr>
          <a:xfrm>
            <a:off x="5181600" y="1447800"/>
            <a:ext cx="3657600" cy="5152310"/>
          </a:xfrm>
        </p:spPr>
        <p:txBody>
          <a:bodyPr>
            <a:normAutofit/>
          </a:bodyPr>
          <a:lstStyle/>
          <a:p>
            <a:pPr>
              <a:spcBef>
                <a:spcPts val="0"/>
              </a:spcBef>
              <a:buFont typeface="Arial" pitchFamily="34" charset="0"/>
              <a:buChar char="•"/>
            </a:pPr>
            <a:r>
              <a:rPr lang="en-US" dirty="0" smtClean="0"/>
              <a:t>Engineered structural composite lumber</a:t>
            </a:r>
          </a:p>
          <a:p>
            <a:pPr>
              <a:spcBef>
                <a:spcPts val="0"/>
              </a:spcBef>
              <a:buFont typeface="Arial" pitchFamily="34" charset="0"/>
              <a:buChar char="•"/>
            </a:pPr>
            <a:endParaRPr lang="en-US" dirty="0" smtClean="0"/>
          </a:p>
          <a:p>
            <a:pPr>
              <a:spcBef>
                <a:spcPts val="0"/>
              </a:spcBef>
              <a:buFont typeface="Arial" pitchFamily="34" charset="0"/>
              <a:buChar char="•"/>
            </a:pPr>
            <a:r>
              <a:rPr lang="en-US" dirty="0"/>
              <a:t>T</a:t>
            </a:r>
            <a:r>
              <a:rPr lang="en-US" dirty="0" smtClean="0"/>
              <a:t>hin chips or strands of wood up to 6” in length glued under pressure</a:t>
            </a:r>
          </a:p>
          <a:p>
            <a:pPr>
              <a:spcBef>
                <a:spcPts val="0"/>
              </a:spcBef>
              <a:buFont typeface="Arial" pitchFamily="34" charset="0"/>
              <a:buChar char="•"/>
            </a:pPr>
            <a:endParaRPr lang="en-US" dirty="0" smtClean="0"/>
          </a:p>
          <a:p>
            <a:pPr>
              <a:spcBef>
                <a:spcPts val="0"/>
              </a:spcBef>
              <a:buFont typeface="Arial" pitchFamily="34" charset="0"/>
              <a:buChar char="•"/>
            </a:pPr>
            <a:r>
              <a:rPr lang="en-US" dirty="0"/>
              <a:t>Wood grain oriented parallel to the length of the </a:t>
            </a:r>
            <a:r>
              <a:rPr lang="en-US" dirty="0" smtClean="0"/>
              <a:t>member, then machined to finished sizes</a:t>
            </a:r>
          </a:p>
          <a:p>
            <a:pPr>
              <a:spcBef>
                <a:spcPts val="0"/>
              </a:spcBef>
              <a:buFont typeface="Arial" pitchFamily="34" charset="0"/>
              <a:buChar char="•"/>
            </a:pPr>
            <a:endParaRPr lang="en-US" dirty="0"/>
          </a:p>
          <a:p>
            <a:pPr>
              <a:spcBef>
                <a:spcPts val="0"/>
              </a:spcBef>
              <a:buFont typeface="Arial" pitchFamily="34" charset="0"/>
              <a:buChar char="•"/>
            </a:pPr>
            <a:r>
              <a:rPr lang="en-US" dirty="0" smtClean="0"/>
              <a:t>Strong when face- or edge-loaded</a:t>
            </a:r>
          </a:p>
          <a:p>
            <a:pPr>
              <a:spcAft>
                <a:spcPts val="600"/>
              </a:spcAft>
            </a:pPr>
            <a:endParaRPr lang="en-US" dirty="0" smtClean="0"/>
          </a:p>
        </p:txBody>
      </p:sp>
      <p:sp>
        <p:nvSpPr>
          <p:cNvPr id="4" name="TextBox 3"/>
          <p:cNvSpPr txBox="1"/>
          <p:nvPr/>
        </p:nvSpPr>
        <p:spPr>
          <a:xfrm>
            <a:off x="152400" y="6477000"/>
            <a:ext cx="3505200" cy="246221"/>
          </a:xfrm>
          <a:prstGeom prst="rect">
            <a:avLst/>
          </a:prstGeom>
          <a:noFill/>
        </p:spPr>
        <p:txBody>
          <a:bodyPr wrap="square" rtlCol="0">
            <a:spAutoFit/>
          </a:bodyPr>
          <a:lstStyle/>
          <a:p>
            <a:r>
              <a:rPr lang="en-CA" sz="1000" i="1" dirty="0" smtClean="0">
                <a:solidFill>
                  <a:srgbClr val="EEECE1"/>
                </a:solidFill>
              </a:rPr>
              <a:t>Photo courtesy of APA—The Engineered Wood Association</a:t>
            </a:r>
            <a:endParaRPr lang="en-CA" sz="1000" i="1" dirty="0">
              <a:solidFill>
                <a:srgbClr val="EEECE1"/>
              </a:solidFill>
            </a:endParaRPr>
          </a:p>
        </p:txBody>
      </p:sp>
      <p:sp>
        <p:nvSpPr>
          <p:cNvPr id="7" name="Slide Number Placeholder 6"/>
          <p:cNvSpPr>
            <a:spLocks noGrp="1"/>
          </p:cNvSpPr>
          <p:nvPr>
            <p:ph type="sldNum" sz="quarter" idx="12"/>
          </p:nvPr>
        </p:nvSpPr>
        <p:spPr/>
        <p:txBody>
          <a:bodyPr/>
          <a:lstStyle/>
          <a:p>
            <a:fld id="{9EABD415-7082-4318-ADBE-CF3B750448CC}" type="slidenum">
              <a:rPr lang="en-US" smtClean="0"/>
              <a:pPr/>
              <a:t>35</a:t>
            </a:fld>
            <a:endParaRPr lang="en-US" dirty="0"/>
          </a:p>
        </p:txBody>
      </p:sp>
    </p:spTree>
    <p:custDataLst>
      <p:tags r:id="rId1"/>
    </p:custDataLst>
    <p:extLst>
      <p:ext uri="{BB962C8B-B14F-4D97-AF65-F5344CB8AC3E}">
        <p14:creationId xmlns:p14="http://schemas.microsoft.com/office/powerpoint/2010/main" val="3254983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arenB\Documents\reThink Wood\Tall Wood CEU Revision\Image 14 Glulam - APA - The Engineered Wood Associ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2700" y="0"/>
            <a:ext cx="5092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203700" y="2133600"/>
            <a:ext cx="4953000" cy="4285479"/>
          </a:xfrm>
          <a:solidFill>
            <a:srgbClr val="41581D"/>
          </a:solidFill>
        </p:spPr>
        <p:txBody>
          <a:bodyPr lIns="274320" tIns="274320" rIns="91440" bIns="274320">
            <a:noAutofit/>
          </a:bodyPr>
          <a:lstStyle/>
          <a:p>
            <a:pPr>
              <a:spcAft>
                <a:spcPts val="600"/>
              </a:spcAft>
              <a:buFont typeface="Arial" pitchFamily="34" charset="0"/>
              <a:buChar char="•"/>
            </a:pPr>
            <a:r>
              <a:rPr lang="en-US" dirty="0" smtClean="0">
                <a:solidFill>
                  <a:srgbClr val="EEECE1"/>
                </a:solidFill>
              </a:rPr>
              <a:t>Composed of individual wood laminations</a:t>
            </a:r>
          </a:p>
          <a:p>
            <a:pPr>
              <a:spcAft>
                <a:spcPts val="600"/>
              </a:spcAft>
              <a:buFont typeface="Arial" pitchFamily="34" charset="0"/>
              <a:buChar char="•"/>
            </a:pPr>
            <a:r>
              <a:rPr lang="en-US" dirty="0" smtClean="0">
                <a:solidFill>
                  <a:srgbClr val="EEECE1"/>
                </a:solidFill>
              </a:rPr>
              <a:t>Bonded together with durable, moisture-resistant adhesives</a:t>
            </a:r>
          </a:p>
          <a:p>
            <a:pPr>
              <a:spcAft>
                <a:spcPts val="600"/>
              </a:spcAft>
              <a:buFont typeface="Arial" pitchFamily="34" charset="0"/>
              <a:buChar char="•"/>
            </a:pPr>
            <a:r>
              <a:rPr lang="en-US" dirty="0" smtClean="0">
                <a:solidFill>
                  <a:srgbClr val="EEECE1"/>
                </a:solidFill>
              </a:rPr>
              <a:t>Grain runs parallel with length of member</a:t>
            </a:r>
          </a:p>
          <a:p>
            <a:pPr>
              <a:spcAft>
                <a:spcPts val="600"/>
              </a:spcAft>
              <a:buFont typeface="Arial" pitchFamily="34" charset="0"/>
              <a:buChar char="•"/>
            </a:pPr>
            <a:r>
              <a:rPr lang="en-US" dirty="0" smtClean="0">
                <a:solidFill>
                  <a:srgbClr val="EEECE1"/>
                </a:solidFill>
              </a:rPr>
              <a:t>Used horizontally as a beam or vertically as a column</a:t>
            </a:r>
          </a:p>
          <a:p>
            <a:pPr>
              <a:spcAft>
                <a:spcPts val="600"/>
              </a:spcAft>
              <a:buFont typeface="Arial" pitchFamily="34" charset="0"/>
              <a:buChar char="•"/>
            </a:pPr>
            <a:r>
              <a:rPr lang="en-US" dirty="0" smtClean="0">
                <a:solidFill>
                  <a:srgbClr val="EEECE1"/>
                </a:solidFill>
              </a:rPr>
              <a:t>Suitable for both structural and architectural applications</a:t>
            </a:r>
          </a:p>
        </p:txBody>
      </p:sp>
      <p:sp>
        <p:nvSpPr>
          <p:cNvPr id="4" name="TextBox 3"/>
          <p:cNvSpPr txBox="1"/>
          <p:nvPr/>
        </p:nvSpPr>
        <p:spPr>
          <a:xfrm>
            <a:off x="152400" y="6574563"/>
            <a:ext cx="3505200" cy="246221"/>
          </a:xfrm>
          <a:prstGeom prst="rect">
            <a:avLst/>
          </a:prstGeom>
          <a:noFill/>
        </p:spPr>
        <p:txBody>
          <a:bodyPr wrap="square" rtlCol="0">
            <a:spAutoFit/>
          </a:bodyPr>
          <a:lstStyle/>
          <a:p>
            <a:r>
              <a:rPr lang="en-CA" sz="1000" i="1" dirty="0" smtClean="0">
                <a:solidFill>
                  <a:schemeClr val="accent3">
                    <a:lumMod val="75000"/>
                  </a:schemeClr>
                </a:solidFill>
              </a:rPr>
              <a:t>Photo courtesy of APA—The Engineered Wood Association</a:t>
            </a:r>
            <a:endParaRPr lang="en-CA" sz="1000" i="1" dirty="0">
              <a:solidFill>
                <a:schemeClr val="accent3">
                  <a:lumMod val="75000"/>
                </a:schemeClr>
              </a:solidFill>
            </a:endParaRPr>
          </a:p>
        </p:txBody>
      </p:sp>
      <p:sp>
        <p:nvSpPr>
          <p:cNvPr id="2" name="Slide Number Placeholder 1"/>
          <p:cNvSpPr>
            <a:spLocks noGrp="1"/>
          </p:cNvSpPr>
          <p:nvPr>
            <p:ph type="sldNum" sz="quarter" idx="12"/>
          </p:nvPr>
        </p:nvSpPr>
        <p:spPr/>
        <p:txBody>
          <a:bodyPr/>
          <a:lstStyle/>
          <a:p>
            <a:fld id="{9EABD415-7082-4318-ADBE-CF3B750448CC}" type="slidenum">
              <a:rPr lang="en-US" smtClean="0"/>
              <a:pPr/>
              <a:t>36</a:t>
            </a:fld>
            <a:endParaRPr lang="en-US" dirty="0"/>
          </a:p>
        </p:txBody>
      </p:sp>
      <p:pic>
        <p:nvPicPr>
          <p:cNvPr id="6" name="Picture 5"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12" name="Title 1"/>
          <p:cNvSpPr>
            <a:spLocks noGrp="1"/>
          </p:cNvSpPr>
          <p:nvPr>
            <p:ph type="title"/>
          </p:nvPr>
        </p:nvSpPr>
        <p:spPr>
          <a:xfrm>
            <a:off x="304800" y="609600"/>
            <a:ext cx="8534400" cy="808038"/>
          </a:xfrm>
        </p:spPr>
        <p:txBody>
          <a:bodyPr>
            <a:normAutofit fontScale="90000"/>
          </a:bodyPr>
          <a:lstStyle/>
          <a:p>
            <a:r>
              <a:rPr lang="en-US" dirty="0" smtClean="0"/>
              <a:t>Glued-Laminated Timber</a:t>
            </a:r>
            <a:br>
              <a:rPr lang="en-US" dirty="0" smtClean="0"/>
            </a:br>
            <a:r>
              <a:rPr lang="en-US" dirty="0" smtClean="0"/>
              <a:t>(Glulam)</a:t>
            </a:r>
            <a:endParaRPr lang="en-US" dirty="0"/>
          </a:p>
        </p:txBody>
      </p:sp>
    </p:spTree>
    <p:custDataLst>
      <p:tags r:id="rId1"/>
    </p:custDataLst>
    <p:extLst>
      <p:ext uri="{BB962C8B-B14F-4D97-AF65-F5344CB8AC3E}">
        <p14:creationId xmlns:p14="http://schemas.microsoft.com/office/powerpoint/2010/main" val="42780013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endnotes</a:t>
            </a:r>
            <a:endParaRPr lang="en-US" dirty="0"/>
          </a:p>
        </p:txBody>
      </p:sp>
      <p:sp>
        <p:nvSpPr>
          <p:cNvPr id="5" name="Text Placeholder 4"/>
          <p:cNvSpPr>
            <a:spLocks noGrp="1"/>
          </p:cNvSpPr>
          <p:nvPr>
            <p:ph type="body" idx="1"/>
          </p:nvPr>
        </p:nvSpPr>
        <p:spPr/>
        <p:txBody>
          <a:bodyPr/>
          <a:lstStyle/>
          <a:p>
            <a:r>
              <a:rPr lang="en-US" dirty="0" smtClean="0"/>
              <a:t>SECTION 6</a:t>
            </a:r>
            <a:endParaRPr lang="en-US" dirty="0"/>
          </a:p>
        </p:txBody>
      </p:sp>
      <p:sp>
        <p:nvSpPr>
          <p:cNvPr id="6" name="Slide Number Placeholder 5"/>
          <p:cNvSpPr>
            <a:spLocks noGrp="1"/>
          </p:cNvSpPr>
          <p:nvPr>
            <p:ph type="sldNum" sz="quarter" idx="12"/>
          </p:nvPr>
        </p:nvSpPr>
        <p:spPr/>
        <p:txBody>
          <a:bodyPr/>
          <a:lstStyle/>
          <a:p>
            <a:fld id="{9EABD415-7082-4318-ADBE-CF3B750448CC}" type="slidenum">
              <a:rPr lang="en-US" smtClean="0"/>
              <a:pPr/>
              <a:t>37</a:t>
            </a:fld>
            <a:endParaRPr lang="en-US" dirty="0"/>
          </a:p>
        </p:txBody>
      </p:sp>
    </p:spTree>
    <p:extLst>
      <p:ext uri="{BB962C8B-B14F-4D97-AF65-F5344CB8AC3E}">
        <p14:creationId xmlns:p14="http://schemas.microsoft.com/office/powerpoint/2010/main" val="3443668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0"/>
            <a:ext cx="9143391" cy="6857543"/>
          </a:xfrm>
          <a:prstGeom prst="rect">
            <a:avLst/>
          </a:prstGeom>
        </p:spPr>
      </p:pic>
      <p:pic>
        <p:nvPicPr>
          <p:cNvPr id="6" name="Picture 5"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9" name="TextBox 8"/>
          <p:cNvSpPr txBox="1"/>
          <p:nvPr/>
        </p:nvSpPr>
        <p:spPr>
          <a:xfrm>
            <a:off x="36286" y="6604522"/>
            <a:ext cx="5105400" cy="246221"/>
          </a:xfrm>
          <a:prstGeom prst="rect">
            <a:avLst/>
          </a:prstGeom>
          <a:noFill/>
        </p:spPr>
        <p:txBody>
          <a:bodyPr wrap="square" rtlCol="0">
            <a:spAutoFit/>
          </a:bodyPr>
          <a:lstStyle/>
          <a:p>
            <a:r>
              <a:rPr lang="en-CA" sz="1000" dirty="0" smtClean="0">
                <a:solidFill>
                  <a:srgbClr val="EEECE1"/>
                </a:solidFill>
              </a:rPr>
              <a:t>Photo by David Lena; courtesy of HMC Architects</a:t>
            </a:r>
            <a:endParaRPr lang="en-CA" sz="1000" dirty="0">
              <a:solidFill>
                <a:srgbClr val="EEECE1"/>
              </a:solidFill>
            </a:endParaRPr>
          </a:p>
        </p:txBody>
      </p:sp>
      <p:sp>
        <p:nvSpPr>
          <p:cNvPr id="7" name="Slide Number Placeholder 6"/>
          <p:cNvSpPr>
            <a:spLocks noGrp="1"/>
          </p:cNvSpPr>
          <p:nvPr>
            <p:ph type="sldNum" sz="quarter" idx="12"/>
          </p:nvPr>
        </p:nvSpPr>
        <p:spPr/>
        <p:txBody>
          <a:bodyPr/>
          <a:lstStyle/>
          <a:p>
            <a:fld id="{9EABD415-7082-4318-ADBE-CF3B750448CC}" type="slidenum">
              <a:rPr lang="en-US" smtClean="0"/>
              <a:pPr/>
              <a:t>38</a:t>
            </a:fld>
            <a:endParaRPr lang="en-US" dirty="0"/>
          </a:p>
        </p:txBody>
      </p:sp>
      <p:sp>
        <p:nvSpPr>
          <p:cNvPr id="8" name="TextBox 7"/>
          <p:cNvSpPr txBox="1"/>
          <p:nvPr/>
        </p:nvSpPr>
        <p:spPr>
          <a:xfrm>
            <a:off x="2057400" y="1295401"/>
            <a:ext cx="7086600" cy="2831544"/>
          </a:xfrm>
          <a:prstGeom prst="rect">
            <a:avLst/>
          </a:prstGeom>
          <a:solidFill>
            <a:srgbClr val="95951F"/>
          </a:solidFill>
        </p:spPr>
        <p:txBody>
          <a:bodyPr wrap="square" rtlCol="0">
            <a:spAutoFit/>
          </a:bodyPr>
          <a:lstStyle/>
          <a:p>
            <a:pPr>
              <a:spcBef>
                <a:spcPct val="0"/>
              </a:spcBef>
            </a:pPr>
            <a:r>
              <a:rPr lang="en-CA" sz="3200" b="1" dirty="0" smtClean="0">
                <a:solidFill>
                  <a:schemeClr val="bg1"/>
                </a:solidFill>
                <a:latin typeface="Arial" pitchFamily="34" charset="0"/>
                <a:ea typeface="+mj-ea"/>
                <a:cs typeface="Arial" pitchFamily="34" charset="0"/>
              </a:rPr>
              <a:t>Ready to take the online CEU Test?</a:t>
            </a:r>
          </a:p>
          <a:p>
            <a:pPr>
              <a:spcBef>
                <a:spcPct val="0"/>
              </a:spcBef>
            </a:pPr>
            <a:endParaRPr lang="en-CA" sz="3200" b="1" dirty="0" smtClean="0">
              <a:solidFill>
                <a:schemeClr val="bg1"/>
              </a:solidFill>
              <a:latin typeface="Arial" pitchFamily="34" charset="0"/>
              <a:ea typeface="+mj-ea"/>
              <a:cs typeface="Arial" pitchFamily="34" charset="0"/>
              <a:hlinkClick r:id="rId5"/>
            </a:endParaRPr>
          </a:p>
          <a:p>
            <a:pPr>
              <a:spcBef>
                <a:spcPct val="0"/>
              </a:spcBef>
            </a:pPr>
            <a:r>
              <a:rPr lang="en-CA" sz="3200" b="1" dirty="0" smtClean="0">
                <a:solidFill>
                  <a:schemeClr val="bg1"/>
                </a:solidFill>
                <a:latin typeface="Arial" pitchFamily="34" charset="0"/>
                <a:ea typeface="+mj-ea"/>
                <a:cs typeface="Arial" pitchFamily="34" charset="0"/>
              </a:rPr>
              <a:t>Click below to earn your AIA/CES HSW Learning Unit:</a:t>
            </a:r>
          </a:p>
          <a:p>
            <a:pPr>
              <a:spcBef>
                <a:spcPct val="0"/>
              </a:spcBef>
            </a:pPr>
            <a:endParaRPr lang="en-CA" sz="3200" b="1" dirty="0" smtClean="0">
              <a:solidFill>
                <a:schemeClr val="bg1"/>
              </a:solidFill>
              <a:latin typeface="Arial" pitchFamily="34" charset="0"/>
              <a:ea typeface="+mj-ea"/>
              <a:cs typeface="Arial" pitchFamily="34" charset="0"/>
            </a:endParaRPr>
          </a:p>
          <a:p>
            <a:pPr>
              <a:spcBef>
                <a:spcPct val="0"/>
              </a:spcBef>
            </a:pPr>
            <a:r>
              <a:rPr lang="en-CA" dirty="0" smtClean="0">
                <a:hlinkClick r:id="rId5"/>
              </a:rPr>
              <a:t>http://continuingeducation.construction.com/reThinkWood.php</a:t>
            </a:r>
            <a:endParaRPr lang="en-CA" sz="3200" dirty="0">
              <a:solidFill>
                <a:schemeClr val="bg1"/>
              </a:solidFill>
            </a:endParaRPr>
          </a:p>
        </p:txBody>
      </p:sp>
    </p:spTree>
    <p:extLst>
      <p:ext uri="{BB962C8B-B14F-4D97-AF65-F5344CB8AC3E}">
        <p14:creationId xmlns:p14="http://schemas.microsoft.com/office/powerpoint/2010/main" val="2882594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3124200"/>
            <a:ext cx="7772400" cy="1752600"/>
          </a:xfrm>
        </p:spPr>
        <p:txBody>
          <a:bodyPr/>
          <a:lstStyle/>
          <a:p>
            <a:pPr algn="l"/>
            <a:r>
              <a:rPr lang="en-US" dirty="0" smtClean="0"/>
              <a:t>For more </a:t>
            </a:r>
            <a:r>
              <a:rPr lang="en-US" dirty="0"/>
              <a:t>i</a:t>
            </a:r>
            <a:r>
              <a:rPr lang="en-US" dirty="0" smtClean="0"/>
              <a:t>nformation on building with wood, visit </a:t>
            </a:r>
            <a:r>
              <a:rPr lang="en-US" dirty="0" smtClean="0">
                <a:solidFill>
                  <a:schemeClr val="bg1">
                    <a:lumMod val="65000"/>
                  </a:schemeClr>
                </a:solidFill>
                <a:hlinkClick r:id="rId4"/>
              </a:rPr>
              <a:t>reThinkWood.com/CEU</a:t>
            </a:r>
            <a:endParaRPr lang="en-US" dirty="0">
              <a:solidFill>
                <a:schemeClr val="bg1">
                  <a:lumMod val="65000"/>
                </a:schemeClr>
              </a:solidFill>
            </a:endParaRPr>
          </a:p>
        </p:txBody>
      </p:sp>
      <p:sp>
        <p:nvSpPr>
          <p:cNvPr id="5" name="Title 1"/>
          <p:cNvSpPr txBox="1">
            <a:spLocks/>
          </p:cNvSpPr>
          <p:nvPr/>
        </p:nvSpPr>
        <p:spPr>
          <a:xfrm>
            <a:off x="533400" y="1524000"/>
            <a:ext cx="7772400" cy="1362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accent3">
                    <a:lumMod val="75000"/>
                  </a:schemeClr>
                </a:solidFill>
                <a:latin typeface="Arial" pitchFamily="34" charset="0"/>
                <a:ea typeface="+mj-ea"/>
                <a:cs typeface="Arial" pitchFamily="34" charset="0"/>
              </a:defRPr>
            </a:lvl1pPr>
          </a:lstStyle>
          <a:p>
            <a:r>
              <a:rPr lang="en-US" dirty="0" smtClean="0"/>
              <a:t>THANK YOU!</a:t>
            </a:r>
            <a:endParaRPr lang="en-US" dirty="0"/>
          </a:p>
        </p:txBody>
      </p:sp>
      <p:sp>
        <p:nvSpPr>
          <p:cNvPr id="4" name="Slide Number Placeholder 3"/>
          <p:cNvSpPr>
            <a:spLocks noGrp="1"/>
          </p:cNvSpPr>
          <p:nvPr>
            <p:ph type="sldNum" sz="quarter" idx="12"/>
          </p:nvPr>
        </p:nvSpPr>
        <p:spPr/>
        <p:txBody>
          <a:bodyPr/>
          <a:lstStyle/>
          <a:p>
            <a:fld id="{9EABD415-7082-4318-ADBE-CF3B750448CC}" type="slidenum">
              <a:rPr lang="en-US" smtClean="0"/>
              <a:pPr/>
              <a:t>39</a:t>
            </a:fld>
            <a:endParaRPr lang="en-US" dirty="0"/>
          </a:p>
        </p:txBody>
      </p:sp>
    </p:spTree>
    <p:custDataLst>
      <p:tags r:id="rId1"/>
    </p:custDataLst>
    <p:extLst>
      <p:ext uri="{BB962C8B-B14F-4D97-AF65-F5344CB8AC3E}">
        <p14:creationId xmlns:p14="http://schemas.microsoft.com/office/powerpoint/2010/main" val="24748388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a:xfrm>
            <a:off x="304800" y="1600200"/>
            <a:ext cx="8458200" cy="4525963"/>
          </a:xfrm>
        </p:spPr>
        <p:txBody>
          <a:bodyPr>
            <a:normAutofit lnSpcReduction="10000"/>
          </a:bodyPr>
          <a:lstStyle/>
          <a:p>
            <a:pPr marL="457200" indent="-457200">
              <a:buFont typeface="+mj-lt"/>
              <a:buAutoNum type="arabicPeriod"/>
            </a:pPr>
            <a:r>
              <a:rPr lang="en-US" dirty="0" smtClean="0"/>
              <a:t>Recognize that mid-rise (six to 12 stories) and tall buildings (up to 30 stories) can be safely, efficiently, and economically built using mass timber construction techniques.</a:t>
            </a:r>
          </a:p>
          <a:p>
            <a:pPr marL="457200" indent="-457200">
              <a:buFont typeface="+mj-lt"/>
              <a:buAutoNum type="arabicPeriod"/>
            </a:pPr>
            <a:endParaRPr lang="en-US" dirty="0" smtClean="0"/>
          </a:p>
          <a:p>
            <a:pPr marL="457200" indent="-457200">
              <a:buFont typeface="+mj-lt"/>
              <a:buAutoNum type="arabicPeriod"/>
            </a:pPr>
            <a:r>
              <a:rPr lang="en-US" dirty="0" smtClean="0"/>
              <a:t>Discuss the different types of design approaches to mass timber construction for tall wood buildings.</a:t>
            </a:r>
          </a:p>
          <a:p>
            <a:pPr marL="457200" indent="-457200">
              <a:buFont typeface="+mj-lt"/>
              <a:buAutoNum type="arabicPeriod"/>
            </a:pPr>
            <a:endParaRPr lang="en-US" dirty="0" smtClean="0"/>
          </a:p>
          <a:p>
            <a:pPr marL="457200" indent="-457200">
              <a:buFont typeface="+mj-lt"/>
              <a:buAutoNum type="arabicPeriod"/>
            </a:pPr>
            <a:r>
              <a:rPr lang="en-US" dirty="0" smtClean="0"/>
              <a:t>Explain the similarities and differences between the structural composite panel and lumber products that allow building professionals to design and construct tall wood buildings.</a:t>
            </a:r>
          </a:p>
          <a:p>
            <a:pPr marL="457200" indent="-457200">
              <a:buFont typeface="+mj-lt"/>
              <a:buAutoNum type="arabicPeriod"/>
            </a:pPr>
            <a:endParaRPr lang="en-US" dirty="0" smtClean="0"/>
          </a:p>
          <a:p>
            <a:pPr marL="457200" indent="-457200">
              <a:buFont typeface="+mj-lt"/>
              <a:buAutoNum type="arabicPeriod"/>
            </a:pPr>
            <a:r>
              <a:rPr lang="en-US" dirty="0" smtClean="0"/>
              <a:t>Distinguish the differences between design approaches to accessing the acceptable structural passive fire protection measures in a mass timber building.</a:t>
            </a:r>
          </a:p>
          <a:p>
            <a:endParaRPr lang="en-US" dirty="0"/>
          </a:p>
        </p:txBody>
      </p:sp>
      <p:sp>
        <p:nvSpPr>
          <p:cNvPr id="4" name="Slide Number Placeholder 3"/>
          <p:cNvSpPr>
            <a:spLocks noGrp="1"/>
          </p:cNvSpPr>
          <p:nvPr>
            <p:ph type="sldNum" sz="quarter" idx="12"/>
          </p:nvPr>
        </p:nvSpPr>
        <p:spPr/>
        <p:txBody>
          <a:bodyPr/>
          <a:lstStyle/>
          <a:p>
            <a:fld id="{9EABD415-7082-4318-ADBE-CF3B750448CC}" type="slidenum">
              <a:rPr lang="en-US" smtClean="0"/>
              <a:pPr/>
              <a:t>4</a:t>
            </a:fld>
            <a:endParaRPr lang="en-US" dirty="0"/>
          </a:p>
        </p:txBody>
      </p:sp>
    </p:spTree>
    <p:custDataLst>
      <p:tags r:id="rId1"/>
    </p:custDataLst>
    <p:extLst>
      <p:ext uri="{BB962C8B-B14F-4D97-AF65-F5344CB8AC3E}">
        <p14:creationId xmlns:p14="http://schemas.microsoft.com/office/powerpoint/2010/main" val="3587154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grpSp>
        <p:nvGrpSpPr>
          <p:cNvPr id="12" name="Group 11"/>
          <p:cNvGrpSpPr/>
          <p:nvPr/>
        </p:nvGrpSpPr>
        <p:grpSpPr>
          <a:xfrm>
            <a:off x="990600" y="1524000"/>
            <a:ext cx="1828800" cy="2362200"/>
            <a:chOff x="990600" y="1524000"/>
            <a:chExt cx="1828800" cy="2362200"/>
          </a:xfrm>
        </p:grpSpPr>
        <p:sp>
          <p:nvSpPr>
            <p:cNvPr id="6" name="Rectangle 5">
              <a:hlinkClick r:id="rId4" action="ppaction://hlinksldjump"/>
            </p:cNvPr>
            <p:cNvSpPr/>
            <p:nvPr/>
          </p:nvSpPr>
          <p:spPr>
            <a:xfrm>
              <a:off x="990600" y="1524000"/>
              <a:ext cx="1828800" cy="2362200"/>
            </a:xfrm>
            <a:prstGeom prst="rect">
              <a:avLst/>
            </a:prstGeom>
            <a:solidFill>
              <a:srgbClr val="41581D"/>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066800" y="1676400"/>
              <a:ext cx="1752600" cy="1107996"/>
            </a:xfrm>
            <a:prstGeom prst="rect">
              <a:avLst/>
            </a:prstGeom>
            <a:noFill/>
          </p:spPr>
          <p:txBody>
            <a:bodyPr wrap="square" rtlCol="0">
              <a:spAutoFit/>
            </a:bodyPr>
            <a:lstStyle/>
            <a:p>
              <a:pPr>
                <a:spcAft>
                  <a:spcPts val="1200"/>
                </a:spcAft>
              </a:pPr>
              <a:r>
                <a:rPr lang="en-US" sz="1400" dirty="0" smtClean="0">
                  <a:solidFill>
                    <a:srgbClr val="EEECE1"/>
                  </a:solidFill>
                  <a:latin typeface="Arial"/>
                  <a:cs typeface="Arial"/>
                </a:rPr>
                <a:t>Section 1</a:t>
              </a:r>
            </a:p>
            <a:p>
              <a:pPr>
                <a:spcAft>
                  <a:spcPts val="1200"/>
                </a:spcAft>
              </a:pPr>
              <a:r>
                <a:rPr lang="en-US" sz="1400" b="1" dirty="0">
                  <a:solidFill>
                    <a:srgbClr val="EEECE1"/>
                  </a:solidFill>
                  <a:latin typeface="Arial"/>
                  <a:cs typeface="Arial"/>
                </a:rPr>
                <a:t>The Inspiration Behind Tall Wood Buildings</a:t>
              </a:r>
            </a:p>
          </p:txBody>
        </p:sp>
      </p:grpSp>
      <p:grpSp>
        <p:nvGrpSpPr>
          <p:cNvPr id="24" name="Group 23"/>
          <p:cNvGrpSpPr/>
          <p:nvPr/>
        </p:nvGrpSpPr>
        <p:grpSpPr>
          <a:xfrm>
            <a:off x="3505200" y="1524000"/>
            <a:ext cx="1828800" cy="2362200"/>
            <a:chOff x="3505200" y="1524000"/>
            <a:chExt cx="1828800" cy="2362200"/>
          </a:xfrm>
        </p:grpSpPr>
        <p:sp>
          <p:nvSpPr>
            <p:cNvPr id="10" name="Rectangle 9">
              <a:hlinkClick r:id="rId5" action="ppaction://hlinksldjump"/>
            </p:cNvPr>
            <p:cNvSpPr/>
            <p:nvPr/>
          </p:nvSpPr>
          <p:spPr>
            <a:xfrm>
              <a:off x="3505200" y="1524000"/>
              <a:ext cx="1828800" cy="2362200"/>
            </a:xfrm>
            <a:prstGeom prst="rect">
              <a:avLst/>
            </a:prstGeom>
            <a:solidFill>
              <a:srgbClr val="41581D"/>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3581400" y="1676400"/>
              <a:ext cx="1752600" cy="820738"/>
            </a:xfrm>
            <a:prstGeom prst="rect">
              <a:avLst/>
            </a:prstGeom>
            <a:noFill/>
          </p:spPr>
          <p:txBody>
            <a:bodyPr wrap="square" rtlCol="0">
              <a:spAutoFit/>
            </a:bodyPr>
            <a:lstStyle/>
            <a:p>
              <a:pPr>
                <a:spcAft>
                  <a:spcPts val="1200"/>
                </a:spcAft>
              </a:pPr>
              <a:r>
                <a:rPr lang="en-US" sz="1400" dirty="0" smtClean="0">
                  <a:solidFill>
                    <a:srgbClr val="EEECE1"/>
                  </a:solidFill>
                  <a:latin typeface="Arial"/>
                  <a:cs typeface="Arial"/>
                </a:rPr>
                <a:t>Section 2</a:t>
              </a:r>
            </a:p>
            <a:p>
              <a:pPr>
                <a:lnSpc>
                  <a:spcPts val="1400"/>
                </a:lnSpc>
                <a:spcAft>
                  <a:spcPts val="1200"/>
                </a:spcAft>
              </a:pPr>
              <a:r>
                <a:rPr lang="en-US" sz="1400" b="1" dirty="0" smtClean="0">
                  <a:solidFill>
                    <a:srgbClr val="EEECE1"/>
                  </a:solidFill>
                  <a:latin typeface="Arial"/>
                  <a:cs typeface="Arial"/>
                </a:rPr>
                <a:t>Safety and Performance</a:t>
              </a:r>
              <a:endParaRPr lang="en-US" sz="1400" b="1" dirty="0">
                <a:solidFill>
                  <a:srgbClr val="EEECE1"/>
                </a:solidFill>
                <a:latin typeface="Arial"/>
                <a:cs typeface="Arial"/>
              </a:endParaRPr>
            </a:p>
          </p:txBody>
        </p:sp>
      </p:grpSp>
      <p:grpSp>
        <p:nvGrpSpPr>
          <p:cNvPr id="36" name="Group 35"/>
          <p:cNvGrpSpPr/>
          <p:nvPr/>
        </p:nvGrpSpPr>
        <p:grpSpPr>
          <a:xfrm>
            <a:off x="6019800" y="1524000"/>
            <a:ext cx="1828800" cy="2362200"/>
            <a:chOff x="6019800" y="1524000"/>
            <a:chExt cx="1828800" cy="2362200"/>
          </a:xfrm>
        </p:grpSpPr>
        <p:sp>
          <p:nvSpPr>
            <p:cNvPr id="16" name="Rectangle 15">
              <a:hlinkClick r:id="rId6" action="ppaction://hlinksldjump"/>
            </p:cNvPr>
            <p:cNvSpPr/>
            <p:nvPr/>
          </p:nvSpPr>
          <p:spPr>
            <a:xfrm>
              <a:off x="6019800" y="1524000"/>
              <a:ext cx="1828800" cy="2362200"/>
            </a:xfrm>
            <a:prstGeom prst="rect">
              <a:avLst/>
            </a:prstGeom>
            <a:solidFill>
              <a:srgbClr val="41581D"/>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6096000" y="1676400"/>
              <a:ext cx="1752600" cy="1000274"/>
            </a:xfrm>
            <a:prstGeom prst="rect">
              <a:avLst/>
            </a:prstGeom>
            <a:noFill/>
          </p:spPr>
          <p:txBody>
            <a:bodyPr wrap="square" rtlCol="0">
              <a:spAutoFit/>
            </a:bodyPr>
            <a:lstStyle/>
            <a:p>
              <a:pPr>
                <a:spcAft>
                  <a:spcPts val="1200"/>
                </a:spcAft>
              </a:pPr>
              <a:r>
                <a:rPr lang="en-US" sz="1400" dirty="0" smtClean="0">
                  <a:solidFill>
                    <a:srgbClr val="EEECE1"/>
                  </a:solidFill>
                  <a:latin typeface="Arial"/>
                  <a:cs typeface="Arial"/>
                </a:rPr>
                <a:t>Section 3</a:t>
              </a:r>
            </a:p>
            <a:p>
              <a:pPr>
                <a:lnSpc>
                  <a:spcPts val="1400"/>
                </a:lnSpc>
                <a:spcAft>
                  <a:spcPts val="1200"/>
                </a:spcAft>
              </a:pPr>
              <a:r>
                <a:rPr lang="en-US" sz="1400" b="1" dirty="0" smtClean="0">
                  <a:solidFill>
                    <a:srgbClr val="EEECE1"/>
                  </a:solidFill>
                  <a:latin typeface="Arial"/>
                  <a:cs typeface="Arial"/>
                </a:rPr>
                <a:t>Tall Wood Around the World: Lessons Learned</a:t>
              </a:r>
              <a:endParaRPr lang="en-US" sz="1400" b="1" dirty="0">
                <a:solidFill>
                  <a:srgbClr val="EEECE1"/>
                </a:solidFill>
                <a:latin typeface="Arial"/>
                <a:cs typeface="Arial"/>
              </a:endParaRPr>
            </a:p>
          </p:txBody>
        </p:sp>
        <p:pic>
          <p:nvPicPr>
            <p:cNvPr id="35" name="Picture 34">
              <a:hlinkClick r:id="rId6" action="ppaction://hlinksldjump"/>
            </p:cNvPr>
            <p:cNvPicPr>
              <a:picLocks noChangeAspect="1"/>
            </p:cNvPicPr>
            <p:nvPr/>
          </p:nvPicPr>
          <p:blipFill>
            <a:blip r:embed="rId7" cstate="print"/>
            <a:stretch>
              <a:fillRect/>
            </a:stretch>
          </p:blipFill>
          <p:spPr>
            <a:xfrm>
              <a:off x="6248400" y="2743200"/>
              <a:ext cx="1371655" cy="913522"/>
            </a:xfrm>
            <a:prstGeom prst="rect">
              <a:avLst/>
            </a:prstGeom>
            <a:ln>
              <a:solidFill>
                <a:srgbClr val="EEECE1"/>
              </a:solidFill>
            </a:ln>
          </p:spPr>
        </p:pic>
      </p:grpSp>
      <p:grpSp>
        <p:nvGrpSpPr>
          <p:cNvPr id="38" name="Group 37"/>
          <p:cNvGrpSpPr/>
          <p:nvPr/>
        </p:nvGrpSpPr>
        <p:grpSpPr>
          <a:xfrm>
            <a:off x="990600" y="4267200"/>
            <a:ext cx="1828800" cy="2362200"/>
            <a:chOff x="990600" y="4267200"/>
            <a:chExt cx="1828800" cy="2362200"/>
          </a:xfrm>
        </p:grpSpPr>
        <p:sp>
          <p:nvSpPr>
            <p:cNvPr id="22" name="Rectangle 21">
              <a:hlinkClick r:id="" action="ppaction://noaction"/>
            </p:cNvPr>
            <p:cNvSpPr/>
            <p:nvPr/>
          </p:nvSpPr>
          <p:spPr>
            <a:xfrm>
              <a:off x="990600" y="4267200"/>
              <a:ext cx="1828800" cy="2362200"/>
            </a:xfrm>
            <a:prstGeom prst="rect">
              <a:avLst/>
            </a:prstGeom>
            <a:solidFill>
              <a:srgbClr val="41581D"/>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1066800" y="4419600"/>
              <a:ext cx="1752600" cy="892552"/>
            </a:xfrm>
            <a:prstGeom prst="rect">
              <a:avLst/>
            </a:prstGeom>
            <a:noFill/>
          </p:spPr>
          <p:txBody>
            <a:bodyPr wrap="square" rtlCol="0">
              <a:spAutoFit/>
            </a:bodyPr>
            <a:lstStyle/>
            <a:p>
              <a:pPr>
                <a:spcAft>
                  <a:spcPts val="1200"/>
                </a:spcAft>
              </a:pPr>
              <a:r>
                <a:rPr lang="en-US" sz="1400" dirty="0" smtClean="0">
                  <a:solidFill>
                    <a:srgbClr val="EEECE1"/>
                  </a:solidFill>
                  <a:latin typeface="Arial"/>
                  <a:cs typeface="Arial"/>
                </a:rPr>
                <a:t>Section 4</a:t>
              </a:r>
            </a:p>
            <a:p>
              <a:pPr>
                <a:spcAft>
                  <a:spcPts val="1200"/>
                </a:spcAft>
              </a:pPr>
              <a:r>
                <a:rPr lang="en-US" sz="1400" b="1" dirty="0" smtClean="0">
                  <a:solidFill>
                    <a:srgbClr val="EEECE1"/>
                  </a:solidFill>
                  <a:latin typeface="Arial"/>
                  <a:cs typeface="Arial"/>
                </a:rPr>
                <a:t>Responsible Revolution</a:t>
              </a:r>
              <a:endParaRPr lang="en-US" sz="1400" b="1" dirty="0">
                <a:solidFill>
                  <a:srgbClr val="EEECE1"/>
                </a:solidFill>
                <a:latin typeface="Arial"/>
                <a:cs typeface="Arial"/>
              </a:endParaRPr>
            </a:p>
          </p:txBody>
        </p:sp>
        <p:pic>
          <p:nvPicPr>
            <p:cNvPr id="37" name="Picture 36">
              <a:hlinkClick r:id="rId8" action="ppaction://hlinksldjump"/>
            </p:cNvPr>
            <p:cNvPicPr>
              <a:picLocks noChangeAspect="1"/>
            </p:cNvPicPr>
            <p:nvPr/>
          </p:nvPicPr>
          <p:blipFill>
            <a:blip r:embed="rId9" cstate="print"/>
            <a:stretch>
              <a:fillRect/>
            </a:stretch>
          </p:blipFill>
          <p:spPr>
            <a:xfrm>
              <a:off x="1219200" y="5486400"/>
              <a:ext cx="1371655" cy="913522"/>
            </a:xfrm>
            <a:prstGeom prst="rect">
              <a:avLst/>
            </a:prstGeom>
            <a:ln>
              <a:solidFill>
                <a:srgbClr val="EEECE1"/>
              </a:solidFill>
            </a:ln>
          </p:spPr>
        </p:pic>
      </p:grpSp>
      <p:grpSp>
        <p:nvGrpSpPr>
          <p:cNvPr id="20" name="Group 19"/>
          <p:cNvGrpSpPr/>
          <p:nvPr/>
        </p:nvGrpSpPr>
        <p:grpSpPr>
          <a:xfrm>
            <a:off x="3505200" y="4267200"/>
            <a:ext cx="1981200" cy="2362200"/>
            <a:chOff x="990600" y="4267200"/>
            <a:chExt cx="1981200" cy="2362200"/>
          </a:xfrm>
        </p:grpSpPr>
        <p:sp>
          <p:nvSpPr>
            <p:cNvPr id="21" name="Rectangle 20">
              <a:hlinkClick r:id="" action="ppaction://noaction"/>
            </p:cNvPr>
            <p:cNvSpPr/>
            <p:nvPr/>
          </p:nvSpPr>
          <p:spPr>
            <a:xfrm>
              <a:off x="990600" y="4267200"/>
              <a:ext cx="1828800" cy="2362200"/>
            </a:xfrm>
            <a:prstGeom prst="rect">
              <a:avLst/>
            </a:prstGeom>
            <a:solidFill>
              <a:srgbClr val="41581D"/>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990600" y="4419600"/>
              <a:ext cx="1981200" cy="1107996"/>
            </a:xfrm>
            <a:prstGeom prst="rect">
              <a:avLst/>
            </a:prstGeom>
            <a:noFill/>
          </p:spPr>
          <p:txBody>
            <a:bodyPr wrap="square" rtlCol="0">
              <a:spAutoFit/>
            </a:bodyPr>
            <a:lstStyle/>
            <a:p>
              <a:pPr>
                <a:spcAft>
                  <a:spcPts val="1200"/>
                </a:spcAft>
              </a:pPr>
              <a:r>
                <a:rPr lang="en-US" sz="1400" dirty="0" smtClean="0">
                  <a:solidFill>
                    <a:srgbClr val="EEECE1"/>
                  </a:solidFill>
                  <a:latin typeface="Arial"/>
                  <a:cs typeface="Arial"/>
                </a:rPr>
                <a:t>Section 5</a:t>
              </a:r>
            </a:p>
            <a:p>
              <a:pPr>
                <a:spcAft>
                  <a:spcPts val="1200"/>
                </a:spcAft>
              </a:pPr>
              <a:r>
                <a:rPr lang="en-US" sz="1400" b="1" dirty="0" smtClean="0">
                  <a:solidFill>
                    <a:srgbClr val="EEECE1"/>
                  </a:solidFill>
                  <a:latin typeface="Arial"/>
                  <a:cs typeface="Arial"/>
                </a:rPr>
                <a:t>Appendix | Common Mass Timber Products</a:t>
              </a:r>
            </a:p>
          </p:txBody>
        </p:sp>
      </p:grpSp>
      <p:pic>
        <p:nvPicPr>
          <p:cNvPr id="2050" name="Picture 2">
            <a:hlinkClick r:id="rId10" action="ppaction://hlinksldjump"/>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3716766" y="5516880"/>
            <a:ext cx="1424091" cy="91352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EABD415-7082-4318-ADBE-CF3B750448CC}" type="slidenum">
              <a:rPr lang="en-US" smtClean="0"/>
              <a:pPr/>
              <a:t>5</a:t>
            </a:fld>
            <a:endParaRPr lang="en-US" dirty="0"/>
          </a:p>
        </p:txBody>
      </p:sp>
      <p:grpSp>
        <p:nvGrpSpPr>
          <p:cNvPr id="27" name="Group 26"/>
          <p:cNvGrpSpPr/>
          <p:nvPr/>
        </p:nvGrpSpPr>
        <p:grpSpPr>
          <a:xfrm>
            <a:off x="6019800" y="4283452"/>
            <a:ext cx="1828800" cy="2362200"/>
            <a:chOff x="990600" y="4267200"/>
            <a:chExt cx="1828800" cy="2362200"/>
          </a:xfrm>
        </p:grpSpPr>
        <p:sp>
          <p:nvSpPr>
            <p:cNvPr id="28" name="Rectangle 27">
              <a:hlinkClick r:id="" action="ppaction://noaction"/>
            </p:cNvPr>
            <p:cNvSpPr/>
            <p:nvPr/>
          </p:nvSpPr>
          <p:spPr>
            <a:xfrm>
              <a:off x="990600" y="4267200"/>
              <a:ext cx="1828800" cy="2362200"/>
            </a:xfrm>
            <a:prstGeom prst="rect">
              <a:avLst/>
            </a:prstGeom>
            <a:solidFill>
              <a:srgbClr val="41581D"/>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1066800" y="4419600"/>
              <a:ext cx="1752600" cy="677108"/>
            </a:xfrm>
            <a:prstGeom prst="rect">
              <a:avLst/>
            </a:prstGeom>
            <a:noFill/>
          </p:spPr>
          <p:txBody>
            <a:bodyPr wrap="square" rtlCol="0">
              <a:spAutoFit/>
            </a:bodyPr>
            <a:lstStyle/>
            <a:p>
              <a:pPr>
                <a:spcAft>
                  <a:spcPts val="1200"/>
                </a:spcAft>
              </a:pPr>
              <a:r>
                <a:rPr lang="en-US" sz="1400" dirty="0" smtClean="0">
                  <a:solidFill>
                    <a:srgbClr val="EEECE1"/>
                  </a:solidFill>
                  <a:latin typeface="Arial"/>
                  <a:cs typeface="Arial"/>
                </a:rPr>
                <a:t>Section 6</a:t>
              </a:r>
            </a:p>
            <a:p>
              <a:pPr>
                <a:spcAft>
                  <a:spcPts val="1200"/>
                </a:spcAft>
              </a:pPr>
              <a:r>
                <a:rPr lang="en-US" sz="1400" b="1" dirty="0" smtClean="0">
                  <a:solidFill>
                    <a:srgbClr val="EEECE1"/>
                  </a:solidFill>
                  <a:latin typeface="Arial"/>
                  <a:cs typeface="Arial"/>
                </a:rPr>
                <a:t>Endnotes</a:t>
              </a:r>
              <a:endParaRPr lang="en-US" sz="1400" b="1" dirty="0">
                <a:solidFill>
                  <a:srgbClr val="EEECE1"/>
                </a:solidFill>
                <a:latin typeface="Arial"/>
                <a:cs typeface="Arial"/>
              </a:endParaRPr>
            </a:p>
          </p:txBody>
        </p:sp>
      </p:grpSp>
      <p:pic>
        <p:nvPicPr>
          <p:cNvPr id="2051" name="Picture 3">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6248400" y="5486400"/>
            <a:ext cx="1422455" cy="91352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KarenB\Documents\reThink Wood\Tall Wood CEU Revision\Wood Innovation Design Centre 1.jpg">
            <a:hlinkClick r:id="rId4"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19200" y="2784396"/>
            <a:ext cx="1371669" cy="91487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3">
            <a:hlinkClick r:id="rId5"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3757319" y="2784396"/>
            <a:ext cx="1373463" cy="91352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62593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INSPIRATION BEHIND TALL WOOD</a:t>
            </a:r>
            <a:endParaRPr lang="en-US" dirty="0"/>
          </a:p>
        </p:txBody>
      </p:sp>
      <p:sp>
        <p:nvSpPr>
          <p:cNvPr id="3" name="Text Placeholder 2"/>
          <p:cNvSpPr>
            <a:spLocks noGrp="1"/>
          </p:cNvSpPr>
          <p:nvPr>
            <p:ph type="body" idx="1"/>
          </p:nvPr>
        </p:nvSpPr>
        <p:spPr/>
        <p:txBody>
          <a:bodyPr/>
          <a:lstStyle/>
          <a:p>
            <a:r>
              <a:rPr lang="en-US" dirty="0" smtClean="0"/>
              <a:t>SECTION 1</a:t>
            </a:r>
            <a:endParaRPr lang="en-US" dirty="0"/>
          </a:p>
        </p:txBody>
      </p:sp>
      <p:sp>
        <p:nvSpPr>
          <p:cNvPr id="4" name="Slide Number Placeholder 3"/>
          <p:cNvSpPr>
            <a:spLocks noGrp="1"/>
          </p:cNvSpPr>
          <p:nvPr>
            <p:ph type="sldNum" sz="quarter" idx="12"/>
          </p:nvPr>
        </p:nvSpPr>
        <p:spPr/>
        <p:txBody>
          <a:bodyPr/>
          <a:lstStyle/>
          <a:p>
            <a:fld id="{9EABD415-7082-4318-ADBE-CF3B750448CC}" type="slidenum">
              <a:rPr lang="en-US" smtClean="0"/>
              <a:pPr/>
              <a:t>6</a:t>
            </a:fld>
            <a:endParaRPr lang="en-US" dirty="0"/>
          </a:p>
        </p:txBody>
      </p:sp>
    </p:spTree>
    <p:custDataLst>
      <p:tags r:id="rId1"/>
    </p:custDataLst>
    <p:extLst>
      <p:ext uri="{BB962C8B-B14F-4D97-AF65-F5344CB8AC3E}">
        <p14:creationId xmlns:p14="http://schemas.microsoft.com/office/powerpoint/2010/main" val="3265236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ednar-FII-0523_12148.jpg"/>
          <p:cNvPicPr>
            <a:picLocks noChangeAspect="1"/>
          </p:cNvPicPr>
          <p:nvPr/>
        </p:nvPicPr>
        <p:blipFill rotWithShape="1">
          <a:blip r:embed="rId4" cstate="screen"/>
          <a:srcRect l="1135"/>
          <a:stretch/>
        </p:blipFill>
        <p:spPr>
          <a:xfrm>
            <a:off x="0" y="759024"/>
            <a:ext cx="4196080" cy="6098976"/>
          </a:xfrm>
          <a:prstGeom prst="rect">
            <a:avLst/>
          </a:prstGeom>
          <a:ln w="38100" cmpd="sng">
            <a:noFill/>
          </a:ln>
        </p:spPr>
      </p:pic>
      <p:pic>
        <p:nvPicPr>
          <p:cNvPr id="15" name="Picture 14" descr="Template_Top.png"/>
          <p:cNvPicPr>
            <a:picLocks noChangeAspect="1"/>
          </p:cNvPicPr>
          <p:nvPr/>
        </p:nvPicPr>
        <p:blipFill rotWithShape="1">
          <a:blip r:embed="rId5" cstate="print">
            <a:extLst>
              <a:ext uri="{28A0092B-C50C-407E-A947-70E740481C1C}">
                <a14:useLocalDpi xmlns:a14="http://schemas.microsoft.com/office/drawing/2010/main" val="0"/>
              </a:ext>
            </a:extLst>
          </a:blip>
          <a:srcRect b="79309"/>
          <a:stretch/>
        </p:blipFill>
        <p:spPr>
          <a:xfrm>
            <a:off x="14514" y="0"/>
            <a:ext cx="9144000" cy="1419002"/>
          </a:xfrm>
          <a:prstGeom prst="rect">
            <a:avLst/>
          </a:prstGeom>
        </p:spPr>
      </p:pic>
      <p:sp>
        <p:nvSpPr>
          <p:cNvPr id="2" name="Title 1"/>
          <p:cNvSpPr>
            <a:spLocks noGrp="1"/>
          </p:cNvSpPr>
          <p:nvPr>
            <p:ph type="title"/>
          </p:nvPr>
        </p:nvSpPr>
        <p:spPr/>
        <p:txBody>
          <a:bodyPr>
            <a:normAutofit/>
          </a:bodyPr>
          <a:lstStyle/>
          <a:p>
            <a:r>
              <a:rPr lang="en-US" dirty="0" smtClean="0"/>
              <a:t>Why Wood?</a:t>
            </a:r>
            <a:endParaRPr lang="en-US" dirty="0"/>
          </a:p>
        </p:txBody>
      </p:sp>
      <p:sp>
        <p:nvSpPr>
          <p:cNvPr id="6" name="Content Placeholder 5"/>
          <p:cNvSpPr>
            <a:spLocks noGrp="1"/>
          </p:cNvSpPr>
          <p:nvPr>
            <p:ph idx="1"/>
          </p:nvPr>
        </p:nvSpPr>
        <p:spPr>
          <a:xfrm>
            <a:off x="3276600" y="1371601"/>
            <a:ext cx="5867400" cy="5029200"/>
          </a:xfrm>
          <a:solidFill>
            <a:srgbClr val="41581D"/>
          </a:solidFill>
        </p:spPr>
        <p:txBody>
          <a:bodyPr lIns="274320" tIns="274320" rIns="274320" bIns="274320">
            <a:normAutofit lnSpcReduction="10000"/>
          </a:bodyPr>
          <a:lstStyle/>
          <a:p>
            <a:pPr>
              <a:buFont typeface="Arial" pitchFamily="34" charset="0"/>
              <a:buChar char="•"/>
            </a:pPr>
            <a:r>
              <a:rPr lang="en-US" sz="2200" dirty="0" smtClean="0">
                <a:solidFill>
                  <a:schemeClr val="bg2"/>
                </a:solidFill>
              </a:rPr>
              <a:t>Cost-effective</a:t>
            </a:r>
            <a:r>
              <a:rPr lang="en-US" sz="2200" dirty="0">
                <a:solidFill>
                  <a:schemeClr val="bg2"/>
                </a:solidFill>
              </a:rPr>
              <a:t>, easy to source locally </a:t>
            </a:r>
          </a:p>
          <a:p>
            <a:pPr>
              <a:buFont typeface="Arial" pitchFamily="34" charset="0"/>
              <a:buChar char="•"/>
            </a:pPr>
            <a:r>
              <a:rPr lang="en-US" sz="2200" dirty="0" smtClean="0">
                <a:solidFill>
                  <a:schemeClr val="bg2"/>
                </a:solidFill>
              </a:rPr>
              <a:t>Strong</a:t>
            </a:r>
            <a:r>
              <a:rPr lang="en-US" sz="2200" dirty="0">
                <a:solidFill>
                  <a:schemeClr val="bg2"/>
                </a:solidFill>
              </a:rPr>
              <a:t>, lightweight and versatile</a:t>
            </a:r>
          </a:p>
          <a:p>
            <a:pPr>
              <a:buFont typeface="Arial" pitchFamily="34" charset="0"/>
              <a:buChar char="•"/>
            </a:pPr>
            <a:r>
              <a:rPr lang="en-US" sz="2200" dirty="0" smtClean="0">
                <a:solidFill>
                  <a:schemeClr val="bg2"/>
                </a:solidFill>
              </a:rPr>
              <a:t>Sustainable</a:t>
            </a:r>
            <a:r>
              <a:rPr lang="en-US" sz="2200" dirty="0">
                <a:solidFill>
                  <a:schemeClr val="bg2"/>
                </a:solidFill>
              </a:rPr>
              <a:t>, natural, renewable resource </a:t>
            </a:r>
          </a:p>
          <a:p>
            <a:pPr>
              <a:buFont typeface="Arial" pitchFamily="34" charset="0"/>
              <a:buChar char="•"/>
            </a:pPr>
            <a:r>
              <a:rPr lang="en-US" sz="2200" dirty="0" smtClean="0">
                <a:solidFill>
                  <a:schemeClr val="bg2"/>
                </a:solidFill>
              </a:rPr>
              <a:t>Wood </a:t>
            </a:r>
            <a:r>
              <a:rPr lang="en-US" sz="2200" dirty="0">
                <a:solidFill>
                  <a:schemeClr val="bg2"/>
                </a:solidFill>
              </a:rPr>
              <a:t>manufacturing requires less </a:t>
            </a:r>
            <a:r>
              <a:rPr lang="en-US" sz="2200" dirty="0" smtClean="0">
                <a:solidFill>
                  <a:schemeClr val="bg2"/>
                </a:solidFill>
              </a:rPr>
              <a:t>energy and </a:t>
            </a:r>
            <a:r>
              <a:rPr lang="en-US" sz="2200" dirty="0">
                <a:solidFill>
                  <a:schemeClr val="bg2"/>
                </a:solidFill>
              </a:rPr>
              <a:t>has lower greenhouse gas emissions than </a:t>
            </a:r>
            <a:r>
              <a:rPr lang="en-US" sz="2200" dirty="0" smtClean="0">
                <a:solidFill>
                  <a:schemeClr val="bg2"/>
                </a:solidFill>
              </a:rPr>
              <a:t>manufacturing </a:t>
            </a:r>
            <a:r>
              <a:rPr lang="en-US" sz="2200" dirty="0">
                <a:solidFill>
                  <a:schemeClr val="bg2"/>
                </a:solidFill>
              </a:rPr>
              <a:t>of other materials</a:t>
            </a:r>
          </a:p>
          <a:p>
            <a:pPr>
              <a:buFont typeface="Arial" pitchFamily="34" charset="0"/>
              <a:buChar char="•"/>
            </a:pPr>
            <a:r>
              <a:rPr lang="en-US" sz="2200" dirty="0" smtClean="0">
                <a:solidFill>
                  <a:schemeClr val="bg2"/>
                </a:solidFill>
              </a:rPr>
              <a:t>Energy </a:t>
            </a:r>
            <a:r>
              <a:rPr lang="en-US" sz="2200" dirty="0">
                <a:solidFill>
                  <a:schemeClr val="bg2"/>
                </a:solidFill>
              </a:rPr>
              <a:t>efficient</a:t>
            </a:r>
          </a:p>
          <a:p>
            <a:pPr>
              <a:buFont typeface="Arial" pitchFamily="34" charset="0"/>
              <a:buChar char="•"/>
            </a:pPr>
            <a:r>
              <a:rPr lang="en-US" sz="2200" dirty="0" smtClean="0">
                <a:solidFill>
                  <a:schemeClr val="bg2"/>
                </a:solidFill>
              </a:rPr>
              <a:t>Safe </a:t>
            </a:r>
            <a:r>
              <a:rPr lang="en-US" sz="2200" dirty="0">
                <a:solidFill>
                  <a:schemeClr val="bg2"/>
                </a:solidFill>
              </a:rPr>
              <a:t>and reliable, with proven </a:t>
            </a:r>
            <a:r>
              <a:rPr lang="en-US" sz="2200" dirty="0" smtClean="0">
                <a:solidFill>
                  <a:schemeClr val="bg2"/>
                </a:solidFill>
              </a:rPr>
              <a:t>performance</a:t>
            </a:r>
            <a:endParaRPr lang="en-US" sz="2200" dirty="0">
              <a:solidFill>
                <a:schemeClr val="bg2"/>
              </a:solidFill>
            </a:endParaRPr>
          </a:p>
          <a:p>
            <a:pPr>
              <a:buFont typeface="Arial" pitchFamily="34" charset="0"/>
              <a:buChar char="•"/>
            </a:pPr>
            <a:r>
              <a:rPr lang="en-US" sz="2200" dirty="0" smtClean="0">
                <a:solidFill>
                  <a:schemeClr val="bg2"/>
                </a:solidFill>
              </a:rPr>
              <a:t>Wood </a:t>
            </a:r>
            <a:r>
              <a:rPr lang="en-US" sz="2200" dirty="0">
                <a:solidFill>
                  <a:schemeClr val="bg2"/>
                </a:solidFill>
              </a:rPr>
              <a:t>products continue to store carbon absorbed by the tree while growing</a:t>
            </a:r>
          </a:p>
          <a:p>
            <a:endParaRPr lang="en-US" dirty="0">
              <a:solidFill>
                <a:schemeClr val="bg2"/>
              </a:solidFill>
            </a:endParaRPr>
          </a:p>
        </p:txBody>
      </p:sp>
      <p:sp>
        <p:nvSpPr>
          <p:cNvPr id="12" name="TextBox 11"/>
          <p:cNvSpPr txBox="1"/>
          <p:nvPr/>
        </p:nvSpPr>
        <p:spPr>
          <a:xfrm>
            <a:off x="-76200" y="6611779"/>
            <a:ext cx="2819400" cy="246221"/>
          </a:xfrm>
          <a:prstGeom prst="rect">
            <a:avLst/>
          </a:prstGeom>
          <a:noFill/>
        </p:spPr>
        <p:txBody>
          <a:bodyPr wrap="square" rtlCol="0">
            <a:spAutoFit/>
          </a:bodyPr>
          <a:lstStyle/>
          <a:p>
            <a:r>
              <a:rPr lang="en-US" sz="1000" i="1" dirty="0" smtClean="0">
                <a:solidFill>
                  <a:schemeClr val="accent3">
                    <a:lumMod val="75000"/>
                  </a:schemeClr>
                </a:solidFill>
              </a:rPr>
              <a:t>Photo: naturallywood.com</a:t>
            </a:r>
            <a:endParaRPr lang="en-US" dirty="0">
              <a:solidFill>
                <a:srgbClr val="EEECE1"/>
              </a:solidFill>
            </a:endParaRPr>
          </a:p>
        </p:txBody>
      </p:sp>
      <p:sp>
        <p:nvSpPr>
          <p:cNvPr id="3" name="Slide Number Placeholder 2"/>
          <p:cNvSpPr>
            <a:spLocks noGrp="1"/>
          </p:cNvSpPr>
          <p:nvPr>
            <p:ph type="sldNum" sz="quarter" idx="12"/>
          </p:nvPr>
        </p:nvSpPr>
        <p:spPr/>
        <p:txBody>
          <a:bodyPr/>
          <a:lstStyle/>
          <a:p>
            <a:fld id="{9EABD415-7082-4318-ADBE-CF3B750448CC}" type="slidenum">
              <a:rPr lang="en-US" smtClean="0"/>
              <a:pPr/>
              <a:t>7</a:t>
            </a:fld>
            <a:endParaRPr lang="en-US" dirty="0"/>
          </a:p>
        </p:txBody>
      </p:sp>
    </p:spTree>
    <p:custDataLst>
      <p:tags r:id="rId1"/>
    </p:custDataLst>
    <p:extLst>
      <p:ext uri="{BB962C8B-B14F-4D97-AF65-F5344CB8AC3E}">
        <p14:creationId xmlns:p14="http://schemas.microsoft.com/office/powerpoint/2010/main" val="1849132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6" name="Title 5"/>
          <p:cNvSpPr>
            <a:spLocks noGrp="1"/>
          </p:cNvSpPr>
          <p:nvPr>
            <p:ph type="title"/>
          </p:nvPr>
        </p:nvSpPr>
        <p:spPr>
          <a:xfrm>
            <a:off x="3581400" y="914400"/>
            <a:ext cx="5257800" cy="533400"/>
          </a:xfrm>
        </p:spPr>
        <p:txBody>
          <a:bodyPr anchor="t"/>
          <a:lstStyle/>
          <a:p>
            <a:r>
              <a:rPr lang="en-US" dirty="0" smtClean="0"/>
              <a:t>The Case for Tall Wood Buildings</a:t>
            </a:r>
            <a:endParaRPr lang="en-US" dirty="0"/>
          </a:p>
        </p:txBody>
      </p:sp>
      <p:sp>
        <p:nvSpPr>
          <p:cNvPr id="7" name="TextBox 6"/>
          <p:cNvSpPr txBox="1"/>
          <p:nvPr/>
        </p:nvSpPr>
        <p:spPr>
          <a:xfrm>
            <a:off x="4724400" y="5263515"/>
            <a:ext cx="4419600" cy="984885"/>
          </a:xfrm>
          <a:prstGeom prst="rect">
            <a:avLst/>
          </a:prstGeom>
          <a:solidFill>
            <a:srgbClr val="41581D"/>
          </a:solidFill>
        </p:spPr>
        <p:txBody>
          <a:bodyPr wrap="square" lIns="274320" tIns="274320" rIns="274320" bIns="274320" rtlCol="0">
            <a:spAutoFit/>
          </a:bodyPr>
          <a:lstStyle/>
          <a:p>
            <a:r>
              <a:rPr lang="en-US" sz="1400" dirty="0" smtClean="0">
                <a:solidFill>
                  <a:srgbClr val="FFFFFF"/>
                </a:solidFill>
                <a:latin typeface="Arial"/>
                <a:cs typeface="Arial"/>
              </a:rPr>
              <a:t>Study by Architect Michael Green of mgb and    J. Eric Karsh from Equilibrium Consulting Inc.</a:t>
            </a:r>
            <a:endParaRPr lang="en-US" sz="1400" dirty="0">
              <a:solidFill>
                <a:srgbClr val="FFFFFF"/>
              </a:solidFill>
              <a:latin typeface="Arial"/>
              <a:cs typeface="Arial"/>
            </a:endParaRPr>
          </a:p>
        </p:txBody>
      </p:sp>
      <p:sp>
        <p:nvSpPr>
          <p:cNvPr id="2" name="Slide Number Placeholder 1"/>
          <p:cNvSpPr>
            <a:spLocks noGrp="1"/>
          </p:cNvSpPr>
          <p:nvPr>
            <p:ph type="sldNum" sz="quarter" idx="12"/>
          </p:nvPr>
        </p:nvSpPr>
        <p:spPr/>
        <p:txBody>
          <a:bodyPr/>
          <a:lstStyle/>
          <a:p>
            <a:fld id="{9EABD415-7082-4318-ADBE-CF3B750448CC}" type="slidenum">
              <a:rPr lang="en-US" smtClean="0"/>
              <a:pPr/>
              <a:t>8</a:t>
            </a:fld>
            <a:endParaRPr lang="en-US" dirty="0"/>
          </a:p>
        </p:txBody>
      </p:sp>
      <p:pic>
        <p:nvPicPr>
          <p:cNvPr id="10" name="Picture 9" descr="Tall wood takes a stand - in brief.png"/>
          <p:cNvPicPr>
            <a:picLocks noChangeAspect="1"/>
          </p:cNvPicPr>
          <p:nvPr/>
        </p:nvPicPr>
        <p:blipFill>
          <a:blip r:embed="rId5" cstate="print"/>
          <a:srcRect l="1064" t="19149" r="3191" b="6383"/>
          <a:stretch>
            <a:fillRect/>
          </a:stretch>
        </p:blipFill>
        <p:spPr>
          <a:xfrm>
            <a:off x="0" y="2514600"/>
            <a:ext cx="9144000" cy="2667000"/>
          </a:xfrm>
          <a:prstGeom prst="rect">
            <a:avLst/>
          </a:prstGeom>
        </p:spPr>
      </p:pic>
      <p:sp>
        <p:nvSpPr>
          <p:cNvPr id="3" name="Content Placeholder 2"/>
          <p:cNvSpPr>
            <a:spLocks noGrp="1"/>
          </p:cNvSpPr>
          <p:nvPr>
            <p:ph idx="1"/>
          </p:nvPr>
        </p:nvSpPr>
        <p:spPr>
          <a:xfrm>
            <a:off x="914400" y="1447800"/>
            <a:ext cx="7924800" cy="762000"/>
          </a:xfrm>
        </p:spPr>
        <p:txBody>
          <a:bodyPr>
            <a:normAutofit/>
          </a:bodyPr>
          <a:lstStyle/>
          <a:p>
            <a:pPr marL="0" indent="0" algn="r">
              <a:spcAft>
                <a:spcPts val="600"/>
              </a:spcAft>
              <a:buNone/>
            </a:pPr>
            <a:r>
              <a:rPr lang="en-US" sz="1600" i="1" dirty="0" smtClean="0"/>
              <a:t>How Mass Timber Offers a Safe, Economical, and Environmentally Friendly Alternative for Tall Building Structures</a:t>
            </a:r>
          </a:p>
        </p:txBody>
      </p:sp>
    </p:spTree>
    <p:custDataLst>
      <p:tags r:id="rId1"/>
    </p:custDataLst>
    <p:extLst>
      <p:ext uri="{BB962C8B-B14F-4D97-AF65-F5344CB8AC3E}">
        <p14:creationId xmlns:p14="http://schemas.microsoft.com/office/powerpoint/2010/main" val="875039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late_Top.png"/>
          <p:cNvPicPr>
            <a:picLocks noChangeAspect="1"/>
          </p:cNvPicPr>
          <p:nvPr/>
        </p:nvPicPr>
        <p:blipFill rotWithShape="1">
          <a:blip r:embed="rId4" cstate="print">
            <a:extLst>
              <a:ext uri="{28A0092B-C50C-407E-A947-70E740481C1C}">
                <a14:useLocalDpi xmlns:a14="http://schemas.microsoft.com/office/drawing/2010/main" val="0"/>
              </a:ext>
            </a:extLst>
          </a:blip>
          <a:srcRect b="80772"/>
          <a:stretch/>
        </p:blipFill>
        <p:spPr>
          <a:xfrm>
            <a:off x="0" y="0"/>
            <a:ext cx="9144000" cy="1318690"/>
          </a:xfrm>
          <a:prstGeom prst="rect">
            <a:avLst/>
          </a:prstGeom>
        </p:spPr>
      </p:pic>
      <p:sp>
        <p:nvSpPr>
          <p:cNvPr id="3" name="Content Placeholder 2"/>
          <p:cNvSpPr>
            <a:spLocks noGrp="1"/>
          </p:cNvSpPr>
          <p:nvPr>
            <p:ph idx="1"/>
          </p:nvPr>
        </p:nvSpPr>
        <p:spPr>
          <a:xfrm>
            <a:off x="457200" y="1616123"/>
            <a:ext cx="2895600" cy="2651078"/>
          </a:xfrm>
        </p:spPr>
        <p:txBody>
          <a:bodyPr>
            <a:normAutofit/>
          </a:bodyPr>
          <a:lstStyle/>
          <a:p>
            <a:pPr marL="0" indent="0">
              <a:spcAft>
                <a:spcPts val="600"/>
              </a:spcAft>
              <a:buNone/>
            </a:pPr>
            <a:r>
              <a:rPr lang="en-US" dirty="0" smtClean="0"/>
              <a:t>Completed tall wood projects have demonstrated successful applications of mass timber technologies.</a:t>
            </a:r>
          </a:p>
        </p:txBody>
      </p:sp>
      <p:sp>
        <p:nvSpPr>
          <p:cNvPr id="6" name="Title 5"/>
          <p:cNvSpPr>
            <a:spLocks noGrp="1"/>
          </p:cNvSpPr>
          <p:nvPr>
            <p:ph type="title"/>
          </p:nvPr>
        </p:nvSpPr>
        <p:spPr>
          <a:xfrm>
            <a:off x="381000" y="609600"/>
            <a:ext cx="8458200" cy="709090"/>
          </a:xfrm>
        </p:spPr>
        <p:txBody>
          <a:bodyPr anchor="t">
            <a:noAutofit/>
          </a:bodyPr>
          <a:lstStyle/>
          <a:p>
            <a:r>
              <a:rPr lang="en-US" dirty="0" smtClean="0"/>
              <a:t>Survey of International Tall </a:t>
            </a:r>
            <a:br>
              <a:rPr lang="en-US" dirty="0" smtClean="0"/>
            </a:br>
            <a:r>
              <a:rPr lang="en-US" dirty="0" smtClean="0"/>
              <a:t>Wood Buildings</a:t>
            </a:r>
            <a:endParaRPr lang="en-US" dirty="0"/>
          </a:p>
        </p:txBody>
      </p:sp>
      <p:sp>
        <p:nvSpPr>
          <p:cNvPr id="7" name="TextBox 6"/>
          <p:cNvSpPr txBox="1"/>
          <p:nvPr/>
        </p:nvSpPr>
        <p:spPr>
          <a:xfrm>
            <a:off x="-12700" y="4572000"/>
            <a:ext cx="4419600" cy="1661993"/>
          </a:xfrm>
          <a:prstGeom prst="rect">
            <a:avLst/>
          </a:prstGeom>
          <a:solidFill>
            <a:srgbClr val="41581D"/>
          </a:solidFill>
        </p:spPr>
        <p:txBody>
          <a:bodyPr wrap="square" lIns="274320" tIns="274320" rIns="274320" bIns="274320" rtlCol="0">
            <a:spAutoFit/>
          </a:bodyPr>
          <a:lstStyle/>
          <a:p>
            <a:r>
              <a:rPr lang="en-US" i="1" dirty="0" smtClean="0">
                <a:solidFill>
                  <a:srgbClr val="FFFFFF"/>
                </a:solidFill>
                <a:latin typeface="Arial"/>
                <a:cs typeface="Arial"/>
              </a:rPr>
              <a:t>Inspired by…</a:t>
            </a:r>
          </a:p>
          <a:p>
            <a:pPr marL="285750" indent="-285750">
              <a:buFont typeface="Wingdings" panose="05000000000000000000" pitchFamily="2" charset="2"/>
              <a:buChar char="§"/>
            </a:pPr>
            <a:r>
              <a:rPr lang="en-US" i="1" dirty="0" smtClean="0">
                <a:solidFill>
                  <a:srgbClr val="FFFFFF"/>
                </a:solidFill>
                <a:latin typeface="Arial"/>
                <a:cs typeface="Arial"/>
              </a:rPr>
              <a:t>Innovation</a:t>
            </a:r>
          </a:p>
          <a:p>
            <a:pPr marL="285750" indent="-285750">
              <a:buFont typeface="Wingdings" panose="05000000000000000000" pitchFamily="2" charset="2"/>
              <a:buChar char="§"/>
            </a:pPr>
            <a:r>
              <a:rPr lang="en-US" i="1" dirty="0" smtClean="0">
                <a:solidFill>
                  <a:srgbClr val="FFFFFF"/>
                </a:solidFill>
                <a:latin typeface="Arial"/>
                <a:cs typeface="Arial"/>
              </a:rPr>
              <a:t>Market leadership</a:t>
            </a:r>
          </a:p>
          <a:p>
            <a:pPr marL="285750" indent="-285750">
              <a:buFont typeface="Wingdings" panose="05000000000000000000" pitchFamily="2" charset="2"/>
              <a:buChar char="§"/>
            </a:pPr>
            <a:r>
              <a:rPr lang="en-US" i="1" dirty="0" smtClean="0">
                <a:solidFill>
                  <a:srgbClr val="FFFFFF"/>
                </a:solidFill>
                <a:latin typeface="Arial"/>
                <a:cs typeface="Arial"/>
              </a:rPr>
              <a:t>Carbon reduction</a:t>
            </a:r>
            <a:endParaRPr lang="en-US" i="1" dirty="0">
              <a:solidFill>
                <a:srgbClr val="FFFFFF"/>
              </a:solidFill>
              <a:latin typeface="Arial"/>
              <a:cs typeface="Arial"/>
            </a:endParaRPr>
          </a:p>
        </p:txBody>
      </p:sp>
      <p:sp>
        <p:nvSpPr>
          <p:cNvPr id="2" name="Slide Number Placeholder 1"/>
          <p:cNvSpPr>
            <a:spLocks noGrp="1"/>
          </p:cNvSpPr>
          <p:nvPr>
            <p:ph type="sldNum" sz="quarter" idx="12"/>
          </p:nvPr>
        </p:nvSpPr>
        <p:spPr/>
        <p:txBody>
          <a:bodyPr/>
          <a:lstStyle/>
          <a:p>
            <a:fld id="{9EABD415-7082-4318-ADBE-CF3B750448CC}" type="slidenum">
              <a:rPr lang="en-US" smtClean="0"/>
              <a:pPr/>
              <a:t>9</a:t>
            </a:fld>
            <a:endParaRPr lang="en-US" dirty="0"/>
          </a:p>
        </p:txBody>
      </p:sp>
      <p:sp>
        <p:nvSpPr>
          <p:cNvPr id="12" name="TextBox 11"/>
          <p:cNvSpPr txBox="1"/>
          <p:nvPr/>
        </p:nvSpPr>
        <p:spPr>
          <a:xfrm>
            <a:off x="3999411" y="6526994"/>
            <a:ext cx="3505200" cy="246221"/>
          </a:xfrm>
          <a:prstGeom prst="rect">
            <a:avLst/>
          </a:prstGeom>
          <a:noFill/>
        </p:spPr>
        <p:txBody>
          <a:bodyPr wrap="square" rtlCol="0">
            <a:spAutoFit/>
          </a:bodyPr>
          <a:lstStyle/>
          <a:p>
            <a:r>
              <a:rPr lang="en-CA" sz="1000" i="1" dirty="0">
                <a:solidFill>
                  <a:schemeClr val="bg1"/>
                </a:solidFill>
              </a:rPr>
              <a:t>Photo courtesy of Riccardo Ronchi</a:t>
            </a:r>
          </a:p>
        </p:txBody>
      </p:sp>
      <p:pic>
        <p:nvPicPr>
          <p:cNvPr id="1026" name="Picture 2"/>
          <p:cNvPicPr>
            <a:picLocks noChangeAspect="1" noChangeArrowheads="1"/>
          </p:cNvPicPr>
          <p:nvPr/>
        </p:nvPicPr>
        <p:blipFill>
          <a:blip r:embed="rId5" cstate="print"/>
          <a:srcRect/>
          <a:stretch>
            <a:fillRect/>
          </a:stretch>
        </p:blipFill>
        <p:spPr bwMode="auto">
          <a:xfrm>
            <a:off x="3352800" y="1905000"/>
            <a:ext cx="5715000" cy="329773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9368782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10010"/>
  <p:tag name="PRESENTER_PREVIEW_END" val="65"/>
  <p:tag name="ARTICULATE_REFERENCE_COUNT" val="2"/>
  <p:tag name="ARTICULATE_REFERENCE_TYPE_1" val="1"/>
  <p:tag name="ARTICULATE_REFERENCE_TITLE_1" val="Course Summary Details"/>
  <p:tag name="ARTICULATE_REFERENCE_1" val="C:\Users\lpierce\Desktop\Binational Softwood Lumber\Final PPT files\Course Details_Building Materials Matter.pdf"/>
  <p:tag name="ARTICULATE_REFERENCE_TYPE_2" val="1"/>
  <p:tag name="ARTICULATE_REFERENCE_TITLE_2" val="Full Article PDF"/>
  <p:tag name="ARTICULATE_REFERENCE_2" val="C:\Users\plozier\Desktop\HWU Complete\reTHINK\Building Materials Matter\reThinkWood_Article_final_v5[1].pdf"/>
  <p:tag name="ARTICULATE_PRESENTER_VERSION" val="6"/>
  <p:tag name="ARTICULATE_PROJECT_OPEN" val="1"/>
  <p:tag name="LMS_COMPLETION_TITLE" val="Building Materials Matter"/>
  <p:tag name="LMS_COMPLETION_ID" val="Building_Materials_Matter"/>
  <p:tag name="LMS_COMPLETION_VERSION" val="1.0"/>
  <p:tag name="LMS_COMPLETION_DURATION" val="01:30:00"/>
  <p:tag name="LMS_COMPLETION_SCO_TITLE" val="Building Materials Matter"/>
  <p:tag name="LMS_COMPLETION_SCO_ID" val="Building_Materials_Matter"/>
  <p:tag name="LMS_COMPLETION_EDITION" val="0"/>
  <p:tag name="LMS_COMPLETION_INTERACTION" val="343"/>
  <p:tag name="LMS_COMPLETION_THRESHOLD" val="80"/>
  <p:tag name="LMS_COMPLETION_METHOD" val="QUIZ"/>
  <p:tag name="LMS_COMPLETION_TARGET" val="b489fa30-5277-4263-96bb-44b0ef00cbde"/>
  <p:tag name="LMS_COMPLETION_TARGET_ID" val="343"/>
  <p:tag name="LMS_COMPLETION_TARGET_INDEX" val="66"/>
  <p:tag name="LMS_QUIZ_INSERT" val="1"/>
  <p:tag name="LMS_REPORTING" val="2"/>
  <p:tag name="LMS_DATA_SCORM" val="Yes"/>
  <p:tag name="PUBLISH_TITLE" val="Building Materials Matter"/>
  <p:tag name="ARTICULATE_PUBLISH_PATH" val="C:\Articulate\reTHINK\Building Materials Matter\LMS files_Full PPT"/>
  <p:tag name="ARTICULATE_LOGO" val="(None selected)"/>
  <p:tag name="ARTICULATE_PRESENTER" val="(None selected)"/>
  <p:tag name="ARTICULATE_PRESENTER_GUID" val="9869030842"/>
  <p:tag name="ARTICULATE_LMS" val="0"/>
  <p:tag name="ARTICULATE_TEMPLATE" val="HWU_player"/>
  <p:tag name="ARTICULATE_TEMPLATE_GUID" val="b61c3a4a-67b7-4958-bbe2-f0f008b8c729"/>
  <p:tag name="LMS_PUBLISH" val="Yes"/>
  <p:tag name="PRESENTER_PREVIEW_MODE" val="0"/>
  <p:tag name="PRESENTER_PREVIEW_START" val="1"/>
  <p:tag name="LMS_PROTOCOL_METHOD" val="SCORM"/>
  <p:tag name="LMS_PROTOCOL_VERSION" val="1.2"/>
  <p:tag name="LAUNCHINNEWWINDOW" val="1"/>
  <p:tag name="LASTPUBLISHED" val="C:\Articulate\reTHINK\Building Materials Matter\LMS files_Full PPT\Building Materials Matter\player.html"/>
</p:tagLst>
</file>

<file path=ppt/tags/tag10.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11.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12.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13.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30.wav"/>
  <p:tag name="AUDIO_ID" val="265"/>
  <p:tag name="ELAPSEDTIME" val="34.9"/>
  <p:tag name="ARTICULATE_SLIDE_GUID" val="6cdb1ff7-16ee-40ce-9f80-f3fccce323a8"/>
  <p:tag name="ARTICULATE_SLIDE_NAV" val="29"/>
</p:tagLst>
</file>

<file path=ppt/tags/tag14.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15.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16.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17.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18.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19.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2.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1.wav"/>
  <p:tag name="AUDIO_ID" val="256"/>
  <p:tag name="ELAPSEDTIME" val="11.129"/>
  <p:tag name="ARTICULATE_SLIDE_GUID" val="9b8e91ea-02f7-4598-a5e6-631ce29f2090"/>
  <p:tag name="ARTICULATE_SLIDE_NAV" val="1"/>
</p:tagLst>
</file>

<file path=ppt/tags/tag20.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21.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22.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30.wav"/>
  <p:tag name="AUDIO_ID" val="265"/>
  <p:tag name="ELAPSEDTIME" val="34.9"/>
  <p:tag name="ARTICULATE_SLIDE_GUID" val="6cdb1ff7-16ee-40ce-9f80-f3fccce323a8"/>
  <p:tag name="ARTICULATE_SLIDE_NAV" val="29"/>
</p:tagLst>
</file>

<file path=ppt/tags/tag23.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24.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25.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26.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30.wav"/>
  <p:tag name="AUDIO_ID" val="265"/>
  <p:tag name="ELAPSEDTIME" val="34.9"/>
  <p:tag name="ARTICULATE_SLIDE_GUID" val="6cdb1ff7-16ee-40ce-9f80-f3fccce323a8"/>
  <p:tag name="ARTICULATE_SLIDE_NAV" val="29"/>
</p:tagLst>
</file>

<file path=ppt/tags/tag27.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28.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30.wav"/>
  <p:tag name="AUDIO_ID" val="265"/>
  <p:tag name="ELAPSEDTIME" val="34.9"/>
  <p:tag name="ARTICULATE_SLIDE_GUID" val="6cdb1ff7-16ee-40ce-9f80-f3fccce323a8"/>
  <p:tag name="ARTICULATE_SLIDE_NAV" val="29"/>
</p:tagLst>
</file>

<file path=ppt/tags/tag29.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13.wav"/>
  <p:tag name="AUDIO_ID" val="311"/>
  <p:tag name="ELAPSEDTIME" val="52.559"/>
  <p:tag name="ARTICULATE_SLIDE_GUID" val="82e33201-1c36-476c-8f09-328f1d9bb869"/>
  <p:tag name="ARTICULATE_SLIDE_NAV" val="13"/>
</p:tagLst>
</file>

<file path=ppt/tags/tag3.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2.wav"/>
  <p:tag name="AUDIO_ID" val="257"/>
  <p:tag name="ELAPSEDTIME" val="47.021"/>
  <p:tag name="ARTICULATE_SLIDE_GUID" val="bb557107-f6f3-4e41-a364-db92df096958"/>
  <p:tag name="ARTICULATE_SLIDE_NAV" val="2"/>
</p:tagLst>
</file>

<file path=ppt/tags/tag30.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31.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32.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33.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34.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1.wav"/>
  <p:tag name="AUDIO_ID" val="256"/>
  <p:tag name="ELAPSEDTIME" val="11.129"/>
  <p:tag name="ARTICULATE_SLIDE_GUID" val="9b8e91ea-02f7-4598-a5e6-631ce29f2090"/>
  <p:tag name="ARTICULATE_SLIDE_NAV" val="1"/>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plozier\AppData\Local\Temp\articulate\presenter\imgtemp\X9sT48TG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3.wav"/>
  <p:tag name="AUDIO_ID" val="258"/>
  <p:tag name="ELAPSEDTIME" val="10.632"/>
  <p:tag name="ARTICULATE_SLIDE_GUID" val="64381b1e-46f5-4f9e-a394-8f8a5da5c13b"/>
  <p:tag name="ARTICULATE_SLIDE_NAV" val="3"/>
</p:tagLst>
</file>

<file path=ppt/tags/tag6.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7.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04.wav"/>
  <p:tag name="AUDIO_ID" val="259"/>
  <p:tag name="ELAPSEDTIME" val="25.783"/>
  <p:tag name="ARTICULATE_SLIDE_GUID" val="b8ff8d00-3455-4601-8afd-4f0c63c688b3"/>
  <p:tag name="ARTICULATE_SLIDE_NAV" val="4"/>
</p:tagLst>
</file>

<file path=ppt/tags/tag8.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30.wav"/>
  <p:tag name="AUDIO_ID" val="265"/>
  <p:tag name="ELAPSEDTIME" val="34.9"/>
  <p:tag name="ARTICULATE_SLIDE_GUID" val="6cdb1ff7-16ee-40ce-9f80-f3fccce323a8"/>
  <p:tag name="ARTICULATE_SLIDE_NAV" val="29"/>
</p:tagLst>
</file>

<file path=ppt/tags/tag9.xml><?xml version="1.0" encoding="utf-8"?>
<p:tagLst xmlns:a="http://schemas.openxmlformats.org/drawingml/2006/main" xmlns:r="http://schemas.openxmlformats.org/officeDocument/2006/relationships" xmlns:p="http://schemas.openxmlformats.org/presentationml/2006/main">
  <p:tag name="AUDIO_IMPORT" val="C:\Users\lpierce\Desktop\Binational Softwood Lumber\audio files\Slide_31.wav"/>
  <p:tag name="AUDIO_ID" val="266"/>
  <p:tag name="ELAPSEDTIME" val="56.529"/>
  <p:tag name="ARTICULATE_SLIDE_GUID" val="bf9cef43-b71d-4861-bcbf-0fcd56e1cb51"/>
  <p:tag name="ARTICULATE_SLIDE_NAV" val="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4055</Words>
  <Application>Microsoft Office PowerPoint</Application>
  <PresentationFormat>On-screen Show (4:3)</PresentationFormat>
  <Paragraphs>511</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Narrow</vt:lpstr>
      <vt:lpstr>Calibri</vt:lpstr>
      <vt:lpstr>Symbol</vt:lpstr>
      <vt:lpstr>Times New Roman</vt:lpstr>
      <vt:lpstr>Wingdings</vt:lpstr>
      <vt:lpstr>Office Theme</vt:lpstr>
      <vt:lpstr>PowerPoint Presentation</vt:lpstr>
      <vt:lpstr>Best Practices</vt:lpstr>
      <vt:lpstr>Copyright Materials</vt:lpstr>
      <vt:lpstr>Learning Objectives</vt:lpstr>
      <vt:lpstr>Table of Contents</vt:lpstr>
      <vt:lpstr>THE INSPIRATION BEHIND TALL WOOD</vt:lpstr>
      <vt:lpstr>Why Wood?</vt:lpstr>
      <vt:lpstr>The Case for Tall Wood Buildings</vt:lpstr>
      <vt:lpstr>Survey of International Tall  Wood Buildings</vt:lpstr>
      <vt:lpstr>Environmental Benefits</vt:lpstr>
      <vt:lpstr>Cost Competitive</vt:lpstr>
      <vt:lpstr>PowerPoint Presentation</vt:lpstr>
      <vt:lpstr>SAFETY AND PERFORMANCE</vt:lpstr>
      <vt:lpstr>Tall Wood Fire Safety</vt:lpstr>
      <vt:lpstr>CLT Fire Testing Results</vt:lpstr>
      <vt:lpstr>Structural/Seismic Performance</vt:lpstr>
      <vt:lpstr>PowerPoint Presentation</vt:lpstr>
      <vt:lpstr>PowerPoint Presentation</vt:lpstr>
      <vt:lpstr>Thermal Performance</vt:lpstr>
      <vt:lpstr>Acoustic Performance</vt:lpstr>
      <vt:lpstr>Building Height Considerations</vt:lpstr>
      <vt:lpstr>PowerPoint Presentation</vt:lpstr>
      <vt:lpstr>Code Approvals</vt:lpstr>
      <vt:lpstr>PowerPoint Presentation</vt:lpstr>
      <vt:lpstr>TALL WOOD AROUND THE WORLD: LESSONS LEARNED</vt:lpstr>
      <vt:lpstr>Design Versatility</vt:lpstr>
      <vt:lpstr>Findings of Survey of International Tall Wood Buildings</vt:lpstr>
      <vt:lpstr>Lessons Learned from Successful Tall Wood Projects</vt:lpstr>
      <vt:lpstr>RESPONSIBLE REVOLUTION</vt:lpstr>
      <vt:lpstr>PowerPoint Presentation</vt:lpstr>
      <vt:lpstr>APPENDIX | COMMON MASS TIMBER PRODUCTS</vt:lpstr>
      <vt:lpstr>Mass Timber Building</vt:lpstr>
      <vt:lpstr>Cross Laminated Timber (CLT)</vt:lpstr>
      <vt:lpstr>Laminated Veneer Lumber (LVL)</vt:lpstr>
      <vt:lpstr>Laminated Strand Lumber (LSL)</vt:lpstr>
      <vt:lpstr>Glued-Laminated Timber (Glulam)</vt:lpstr>
      <vt:lpstr>endnotes</vt:lpstr>
      <vt:lpstr>PowerPoint Presentation</vt:lpstr>
      <vt:lpstr>PowerPoint Presentation</vt:lpstr>
    </vt:vector>
  </TitlesOfParts>
  <Manager/>
  <Company/>
  <LinksUpToDate>false</LinksUpToDate>
  <SharedDoc>false</SharedDoc>
  <HyperlinkBase>www.reThinkWood.com</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 Wood Takes a Stand</dc:title>
  <dc:subject>Wood Construction</dc:subject>
  <dc:creator/>
  <cp:keywords>architecture, building code, case for tall wood buildings, conventional high-rise construction, engineering, high-rise timber buildings, icc, international building code, lca, mass timber design, rethink wood, tall wood buildings, wood, wood-buildings, wooden skyscrapers</cp:keywords>
  <cp:lastModifiedBy/>
  <cp:revision>1</cp:revision>
  <dcterms:created xsi:type="dcterms:W3CDTF">2015-09-17T15:26:46Z</dcterms:created>
  <dcterms:modified xsi:type="dcterms:W3CDTF">2015-09-17T15:29:15Z</dcterms:modified>
  <cp:category>Tall Wood Building</cp:category>
</cp:coreProperties>
</file>